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726" r:id="rId2"/>
    <p:sldId id="812" r:id="rId3"/>
    <p:sldId id="813" r:id="rId4"/>
    <p:sldId id="846" r:id="rId5"/>
    <p:sldId id="790" r:id="rId6"/>
    <p:sldId id="843" r:id="rId7"/>
    <p:sldId id="833" r:id="rId8"/>
    <p:sldId id="839" r:id="rId9"/>
    <p:sldId id="824" r:id="rId10"/>
    <p:sldId id="825" r:id="rId11"/>
    <p:sldId id="844" r:id="rId12"/>
    <p:sldId id="826" r:id="rId13"/>
    <p:sldId id="820" r:id="rId14"/>
    <p:sldId id="822" r:id="rId15"/>
    <p:sldId id="823" r:id="rId16"/>
    <p:sldId id="810" r:id="rId17"/>
    <p:sldId id="838" r:id="rId18"/>
    <p:sldId id="836" r:id="rId19"/>
    <p:sldId id="837" r:id="rId20"/>
  </p:sldIdLst>
  <p:sldSz cx="12192000" cy="6858000"/>
  <p:notesSz cx="9866313" cy="6735763"/>
  <p:embeddedFontLst>
    <p:embeddedFont>
      <p:font typeface="HY헤드라인M" panose="02030600000101010101" pitchFamily="18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7DB18FB4-D122-4FAD-ACFA-EA4F139094DB}">
          <p14:sldIdLst>
            <p14:sldId id="726"/>
          </p14:sldIdLst>
        </p14:section>
        <p14:section name="PR페이지" id="{2955F383-6F4F-4D96-8F5D-5A051B505CAC}">
          <p14:sldIdLst>
            <p14:sldId id="812"/>
            <p14:sldId id="813"/>
            <p14:sldId id="846"/>
            <p14:sldId id="790"/>
            <p14:sldId id="843"/>
            <p14:sldId id="833"/>
            <p14:sldId id="839"/>
            <p14:sldId id="824"/>
            <p14:sldId id="825"/>
            <p14:sldId id="844"/>
            <p14:sldId id="826"/>
            <p14:sldId id="820"/>
            <p14:sldId id="822"/>
            <p14:sldId id="823"/>
            <p14:sldId id="810"/>
            <p14:sldId id="838"/>
            <p14:sldId id="836"/>
            <p14:sldId id="83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291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한혜진" initials="한" lastIdx="1" clrIdx="0"/>
  <p:cmAuthor id="2" name="User" initials="U" lastIdx="1" clrIdx="1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34"/>
    <a:srgbClr val="4472C4"/>
    <a:srgbClr val="024DA0"/>
    <a:srgbClr val="DEEBF7"/>
    <a:srgbClr val="D9D9D9"/>
    <a:srgbClr val="ED7D31"/>
    <a:srgbClr val="FFE1E1"/>
    <a:srgbClr val="DAE3F3"/>
    <a:srgbClr val="FFF5F5"/>
    <a:srgbClr val="EEF7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6652" autoAdjust="0"/>
  </p:normalViewPr>
  <p:slideViewPr>
    <p:cSldViewPr snapToGrid="0">
      <p:cViewPr varScale="1">
        <p:scale>
          <a:sx n="113" d="100"/>
          <a:sy n="113" d="100"/>
        </p:scale>
        <p:origin x="282" y="108"/>
      </p:cViewPr>
      <p:guideLst>
        <p:guide orient="horz" pos="2205"/>
        <p:guide pos="2910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6" d="100"/>
          <a:sy n="116" d="100"/>
        </p:scale>
        <p:origin x="211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7733" y="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E8D378-8015-471B-B564-0512C1E95F99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39762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7733" y="639762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84A370-B5F4-4CB9-BB6B-E4C0A74A96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796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17608" y="90616"/>
            <a:ext cx="4275403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7608" y="428574"/>
            <a:ext cx="7823668" cy="621657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8627" y="6397807"/>
            <a:ext cx="4275403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1AAA7C-52DF-4DF8-867E-DFE324611CC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머리글 개체 틀 1">
            <a:extLst>
              <a:ext uri="{FF2B5EF4-FFF2-40B4-BE49-F238E27FC236}">
                <a16:creationId xmlns:a16="http://schemas.microsoft.com/office/drawing/2014/main" id="{375E3BC1-B9A6-4911-BE3B-91C1CF35F960}"/>
              </a:ext>
            </a:extLst>
          </p:cNvPr>
          <p:cNvSpPr txBox="1">
            <a:spLocks/>
          </p:cNvSpPr>
          <p:nvPr/>
        </p:nvSpPr>
        <p:spPr>
          <a:xfrm>
            <a:off x="8015416" y="428574"/>
            <a:ext cx="1733289" cy="55850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18586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-1495425" y="428625"/>
            <a:ext cx="11049000" cy="62166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986632" y="3241586"/>
            <a:ext cx="7893050" cy="2652207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AAA7C-52DF-4DF8-867E-DFE324611CC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052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1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054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8228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42466" y="17252"/>
            <a:ext cx="9375134" cy="6813376"/>
          </a:xfrm>
          <a:prstGeom prst="rect">
            <a:avLst/>
          </a:prstGeom>
          <a:noFill/>
          <a:ln w="12700">
            <a:solidFill>
              <a:srgbClr val="C0C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F9DEEB23-F6E0-EB69-8509-C8CAB4178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06334" y="6465503"/>
            <a:ext cx="2743200" cy="365125"/>
          </a:xfrm>
        </p:spPr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18202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4772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801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5057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805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371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86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122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21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47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034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4" r:id="rId12"/>
    <p:sldLayoutId id="2147483665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hyperlink" Target="https://www.miraeij.com/police/professor/home/?c3RlYWNoZXJfZms9NjU=" TargetMode="External"/><Relationship Id="rId4" Type="http://schemas.openxmlformats.org/officeDocument/2006/relationships/hyperlink" Target="https://www.miraeij.com/police/professor/home/?c3RlYWNoZXJfZms9NTE=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miraeij.com/police/professor/home/?c3RlYWNoZXJfZms9MTAy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 3"/>
          <p:cNvSpPr>
            <a:spLocks noChangeShapeType="1"/>
          </p:cNvSpPr>
          <p:nvPr/>
        </p:nvSpPr>
        <p:spPr bwMode="auto">
          <a:xfrm>
            <a:off x="1845980" y="1867366"/>
            <a:ext cx="8312150" cy="0"/>
          </a:xfrm>
          <a:prstGeom prst="line">
            <a:avLst/>
          </a:prstGeom>
          <a:noFill/>
          <a:ln w="53975">
            <a:solidFill>
              <a:schemeClr val="accent5"/>
            </a:solidFill>
            <a:round/>
            <a:headEnd/>
            <a:tailEnd/>
          </a:ln>
        </p:spPr>
        <p:txBody>
          <a:bodyPr lIns="91423" tIns="45712" rIns="91423" bIns="45712"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Line 3"/>
          <p:cNvSpPr>
            <a:spLocks noChangeShapeType="1"/>
          </p:cNvSpPr>
          <p:nvPr/>
        </p:nvSpPr>
        <p:spPr bwMode="auto">
          <a:xfrm>
            <a:off x="1845980" y="3518883"/>
            <a:ext cx="8312150" cy="0"/>
          </a:xfrm>
          <a:prstGeom prst="line">
            <a:avLst/>
          </a:prstGeom>
          <a:noFill/>
          <a:ln w="53975">
            <a:solidFill>
              <a:schemeClr val="accent5"/>
            </a:solidFill>
            <a:round/>
            <a:headEnd/>
            <a:tailEnd/>
          </a:ln>
        </p:spPr>
        <p:txBody>
          <a:bodyPr lIns="91423" tIns="45712" rIns="91423" bIns="45712"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50780" y="1871637"/>
            <a:ext cx="7384869" cy="1647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2024 </a:t>
            </a:r>
            <a:r>
              <a:rPr lang="ko-KR" altLang="en-US" sz="3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간부 미래패스</a:t>
            </a:r>
            <a:endParaRPr lang="en-US" altLang="ko-KR" sz="3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단독 페이지</a:t>
            </a:r>
            <a:endParaRPr lang="en-US" altLang="ko-KR" sz="3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93939E0-C27D-616D-E546-F5D4E9122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9029736"/>
              </p:ext>
            </p:extLst>
          </p:nvPr>
        </p:nvGraphicFramePr>
        <p:xfrm>
          <a:off x="8248650" y="4828478"/>
          <a:ext cx="3060266" cy="127413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929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73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프로젝트 명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900" b="1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ea"/>
                          <a:ea typeface="+mn-ea"/>
                        </a:rPr>
                        <a:t>경찰 간부 미래패스 이벤트</a:t>
                      </a: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9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버전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>
                          <a:latin typeface="+mn-ea"/>
                          <a:ea typeface="+mn-ea"/>
                        </a:rPr>
                        <a:t>V2.0</a:t>
                      </a: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50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작성일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>
                          <a:latin typeface="+mn-ea"/>
                          <a:ea typeface="+mn-ea"/>
                        </a:rPr>
                        <a:t>2023.3.8</a:t>
                      </a: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99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기획 담당자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온라인 서비스기획팀 </a:t>
                      </a:r>
                      <a:r>
                        <a:rPr lang="ko-KR" altLang="en-US" sz="900" dirty="0" err="1">
                          <a:latin typeface="+mn-ea"/>
                          <a:ea typeface="+mn-ea"/>
                        </a:rPr>
                        <a:t>정남헌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6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오픈 예정일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>
                          <a:latin typeface="+mn-ea"/>
                          <a:ea typeface="+mn-ea"/>
                        </a:rPr>
                        <a:t>2022.3.8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" name="Picture 2">
            <a:extLst>
              <a:ext uri="{FF2B5EF4-FFF2-40B4-BE49-F238E27FC236}">
                <a16:creationId xmlns:a16="http://schemas.microsoft.com/office/drawing/2014/main" id="{96A8F869-21AA-5888-570D-C04E800F3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2013" y="6102609"/>
            <a:ext cx="2124075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6506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그림 49">
            <a:extLst>
              <a:ext uri="{FF2B5EF4-FFF2-40B4-BE49-F238E27FC236}">
                <a16:creationId xmlns:a16="http://schemas.microsoft.com/office/drawing/2014/main" id="{302FD202-A98F-332D-E7AE-A35C39981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0484" y="4966009"/>
            <a:ext cx="2295937" cy="1276991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2DB333F5-31E8-4C91-490D-D47B57065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083" y="1817176"/>
            <a:ext cx="2295937" cy="1303575"/>
          </a:xfrm>
          <a:prstGeom prst="rect">
            <a:avLst/>
          </a:prstGeom>
        </p:spPr>
      </p:pic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525058"/>
              </p:ext>
            </p:extLst>
          </p:nvPr>
        </p:nvGraphicFramePr>
        <p:xfrm>
          <a:off x="9430473" y="1"/>
          <a:ext cx="2761527" cy="360104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dirty="0">
                          <a:latin typeface="+mn-ea"/>
                        </a:rPr>
                        <a:t>박상민 교수 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  <a:hlinkClick r:id="rId4"/>
                        </a:rPr>
                        <a:t>https://www.miraeij.com/police/professor/home/?c3RlYWNoZXJfZms9NTE=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박상민 교수 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r>
                        <a:rPr lang="en-US" altLang="ko-KR" sz="800" dirty="0"/>
                        <a:t>https://youtu.be/MKMyCpaBHsg</a:t>
                      </a:r>
                      <a:endParaRPr lang="ko-KR" altLang="en-US" sz="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dirty="0"/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dirty="0" err="1">
                          <a:latin typeface="+mn-ea"/>
                        </a:rPr>
                        <a:t>박효근</a:t>
                      </a:r>
                      <a:r>
                        <a:rPr lang="ko-KR" altLang="en-US" sz="800" dirty="0">
                          <a:latin typeface="+mn-ea"/>
                        </a:rPr>
                        <a:t> 교수 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  <a:hlinkClick r:id="rId5"/>
                        </a:rPr>
                        <a:t>https://www.miraeij.com/police/professor/home/?c3RlYWNoZXJfZms9NjU=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 err="1">
                          <a:latin typeface="+mn-ea"/>
                        </a:rPr>
                        <a:t>박효근</a:t>
                      </a:r>
                      <a:r>
                        <a:rPr lang="ko-KR" altLang="en-US" sz="800" dirty="0">
                          <a:latin typeface="+mn-ea"/>
                        </a:rPr>
                        <a:t> 교수 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r>
                        <a:rPr lang="en-US" altLang="ko-KR" sz="800" dirty="0"/>
                        <a:t>https://youtu.be/Fs1YeQiRsFE</a:t>
                      </a:r>
                      <a:endParaRPr lang="ko-KR" altLang="en-US" sz="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19" name="직사각형 18">
            <a:extLst>
              <a:ext uri="{FF2B5EF4-FFF2-40B4-BE49-F238E27FC236}">
                <a16:creationId xmlns:a16="http://schemas.microsoft.com/office/drawing/2014/main" id="{01B1375C-4289-63E6-7C96-441323E2801B}"/>
              </a:ext>
            </a:extLst>
          </p:cNvPr>
          <p:cNvSpPr/>
          <p:nvPr/>
        </p:nvSpPr>
        <p:spPr>
          <a:xfrm>
            <a:off x="234892" y="255373"/>
            <a:ext cx="8976219" cy="63719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53B883D-7435-0EBD-7DDA-F987E8D2356D}"/>
              </a:ext>
            </a:extLst>
          </p:cNvPr>
          <p:cNvSpPr/>
          <p:nvPr/>
        </p:nvSpPr>
        <p:spPr>
          <a:xfrm>
            <a:off x="595352" y="414618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600E75-6E72-A003-D3E4-3B590049DB70}"/>
              </a:ext>
            </a:extLst>
          </p:cNvPr>
          <p:cNvSpPr txBox="1"/>
          <p:nvPr/>
        </p:nvSpPr>
        <p:spPr>
          <a:xfrm>
            <a:off x="4698326" y="554785"/>
            <a:ext cx="3293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 err="1">
                <a:effectLst/>
                <a:latin typeface="+mn-ea"/>
              </a:rPr>
              <a:t>확신있는</a:t>
            </a:r>
            <a:r>
              <a:rPr lang="ko-KR" altLang="en-US" b="1" i="0" dirty="0">
                <a:effectLst/>
                <a:latin typeface="+mn-ea"/>
              </a:rPr>
              <a:t> 노력</a:t>
            </a:r>
            <a:r>
              <a:rPr lang="en-US" altLang="ko-KR" b="1" i="0" dirty="0">
                <a:effectLst/>
                <a:latin typeface="+mn-ea"/>
              </a:rPr>
              <a:t>,</a:t>
            </a:r>
          </a:p>
          <a:p>
            <a:pPr algn="l"/>
            <a:r>
              <a:rPr lang="ko-KR" altLang="en-US" b="1" dirty="0">
                <a:latin typeface="+mn-ea"/>
              </a:rPr>
              <a:t>합격이 된다</a:t>
            </a:r>
            <a:r>
              <a:rPr lang="en-US" altLang="ko-KR" b="1" dirty="0">
                <a:latin typeface="+mn-ea"/>
              </a:rPr>
              <a:t>.</a:t>
            </a:r>
            <a:endParaRPr lang="ko-KR" altLang="en-US" b="1" i="0" dirty="0">
              <a:effectLst/>
              <a:latin typeface="+mn-ea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B5C2A92-B2F5-B2F8-CCEA-D276000D8C97}"/>
              </a:ext>
            </a:extLst>
          </p:cNvPr>
          <p:cNvCxnSpPr/>
          <p:nvPr/>
        </p:nvCxnSpPr>
        <p:spPr>
          <a:xfrm>
            <a:off x="4550577" y="639276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20389C07-2205-199B-555E-56A9B78745A5}"/>
              </a:ext>
            </a:extLst>
          </p:cNvPr>
          <p:cNvGrpSpPr/>
          <p:nvPr/>
        </p:nvGrpSpPr>
        <p:grpSpPr>
          <a:xfrm>
            <a:off x="5471448" y="2152326"/>
            <a:ext cx="333375" cy="333375"/>
            <a:chOff x="5238750" y="5295386"/>
            <a:chExt cx="400050" cy="400050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CF32803-A9A9-E319-C1DF-A2B688100885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C0FD78F-A006-28A1-9957-2C60EC8E1B37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4FD710B-D093-6C5D-4A7A-D1D1E88CDE28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7B74123C-0881-E524-5380-1643323E7221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8D3D4A56-FC93-8EBD-D6E0-6B00DD98CBFA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A8749BF6-62C7-D7E4-FF1A-09567FF0280A}"/>
              </a:ext>
            </a:extLst>
          </p:cNvPr>
          <p:cNvSpPr txBox="1"/>
          <p:nvPr/>
        </p:nvSpPr>
        <p:spPr>
          <a:xfrm>
            <a:off x="3323344" y="2074311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범죄학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i="0" dirty="0">
                <a:effectLst/>
                <a:latin typeface="+mn-ea"/>
              </a:rPr>
              <a:t>박상민 </a:t>
            </a:r>
            <a:r>
              <a:rPr lang="ko-KR" altLang="en-US" b="1" i="0" dirty="0">
                <a:effectLst/>
                <a:latin typeface="+mn-ea"/>
              </a:rPr>
              <a:t>교수님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724D70B-79FD-1ED8-E391-D5B81290A2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572" y="639276"/>
            <a:ext cx="2352948" cy="252369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365D6D9-1337-BC77-8ABD-344C4CE1E2D3}"/>
              </a:ext>
            </a:extLst>
          </p:cNvPr>
          <p:cNvSpPr/>
          <p:nvPr/>
        </p:nvSpPr>
        <p:spPr>
          <a:xfrm>
            <a:off x="595352" y="3563451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2ED2C0-5015-DF66-E98A-59ADFA8FBB2E}"/>
              </a:ext>
            </a:extLst>
          </p:cNvPr>
          <p:cNvSpPr txBox="1"/>
          <p:nvPr/>
        </p:nvSpPr>
        <p:spPr>
          <a:xfrm>
            <a:off x="4698326" y="3703618"/>
            <a:ext cx="3293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>
                <a:effectLst/>
                <a:latin typeface="+mn-ea"/>
              </a:rPr>
              <a:t>절박함의 차이가</a:t>
            </a:r>
            <a:endParaRPr lang="en-US" altLang="ko-KR" b="1" i="0" dirty="0">
              <a:effectLst/>
              <a:latin typeface="+mn-ea"/>
            </a:endParaRPr>
          </a:p>
          <a:p>
            <a:pPr algn="l"/>
            <a:r>
              <a:rPr lang="ko-KR" altLang="en-US" b="1" dirty="0">
                <a:latin typeface="+mn-ea"/>
              </a:rPr>
              <a:t>합격을 좌우한다</a:t>
            </a:r>
            <a:r>
              <a:rPr lang="en-US" altLang="ko-KR" b="1" dirty="0">
                <a:latin typeface="+mn-ea"/>
              </a:rPr>
              <a:t>.</a:t>
            </a:r>
            <a:endParaRPr lang="ko-KR" altLang="en-US" b="1" i="0" dirty="0">
              <a:effectLst/>
              <a:latin typeface="+mn-ea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EA0D346-7C61-B82B-B01E-F5BD14D0DE21}"/>
              </a:ext>
            </a:extLst>
          </p:cNvPr>
          <p:cNvCxnSpPr/>
          <p:nvPr/>
        </p:nvCxnSpPr>
        <p:spPr>
          <a:xfrm>
            <a:off x="4550577" y="3788109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3872309-5AA8-ADA6-BEC4-E00826E30EEC}"/>
              </a:ext>
            </a:extLst>
          </p:cNvPr>
          <p:cNvGrpSpPr/>
          <p:nvPr/>
        </p:nvGrpSpPr>
        <p:grpSpPr>
          <a:xfrm>
            <a:off x="5471448" y="5301159"/>
            <a:ext cx="333375" cy="333375"/>
            <a:chOff x="5238750" y="5295386"/>
            <a:chExt cx="400050" cy="400050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BDF7B9F3-A102-3FB5-73CB-B33BDA4F80D2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00571A26-6904-654F-B540-DD8946BF33A1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32" name="이등변 삼각형 31">
                <a:extLst>
                  <a:ext uri="{FF2B5EF4-FFF2-40B4-BE49-F238E27FC236}">
                    <a16:creationId xmlns:a16="http://schemas.microsoft.com/office/drawing/2014/main" id="{C7FAC74D-47AB-8E61-183B-BD574C82AFE9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A37E8D80-12A5-B3C7-E4C5-791A8C407734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3A8136E9-0006-A3B7-2CF8-664CB3F683B2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A1AAFD4F-1F02-F12C-5EEA-0327172D751F}"/>
              </a:ext>
            </a:extLst>
          </p:cNvPr>
          <p:cNvSpPr txBox="1"/>
          <p:nvPr/>
        </p:nvSpPr>
        <p:spPr>
          <a:xfrm>
            <a:off x="3323344" y="5223144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 err="1">
                <a:latin typeface="+mn-ea"/>
              </a:rPr>
              <a:t>민법총칙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i="0" dirty="0" err="1">
                <a:effectLst/>
                <a:latin typeface="+mn-ea"/>
              </a:rPr>
              <a:t>박효근</a:t>
            </a:r>
            <a:r>
              <a:rPr lang="ko-KR" altLang="en-US" sz="4400" b="1" i="0" dirty="0">
                <a:effectLst/>
                <a:latin typeface="+mn-ea"/>
              </a:rPr>
              <a:t> </a:t>
            </a:r>
            <a:r>
              <a:rPr lang="ko-KR" altLang="en-US" b="1" i="0" dirty="0">
                <a:effectLst/>
                <a:latin typeface="+mn-ea"/>
              </a:rPr>
              <a:t>교수님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483F89A2-E702-3022-7833-BF9C8F4428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490" y="3770386"/>
            <a:ext cx="2339030" cy="240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15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731483"/>
              </p:ext>
            </p:extLst>
          </p:nvPr>
        </p:nvGraphicFramePr>
        <p:xfrm>
          <a:off x="9430473" y="1"/>
          <a:ext cx="2761527" cy="286952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dirty="0" err="1">
                          <a:latin typeface="+mn-ea"/>
                        </a:rPr>
                        <a:t>위계점</a:t>
                      </a:r>
                      <a:r>
                        <a:rPr lang="ko-KR" altLang="en-US" sz="800" dirty="0">
                          <a:latin typeface="+mn-ea"/>
                        </a:rPr>
                        <a:t> 교수 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  <a:hlinkClick r:id="rId2"/>
                        </a:rPr>
                        <a:t>https://www.miraeij.com/police/professor/home/?c3RlYWNoZXJfZms9MTAy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 err="1">
                          <a:latin typeface="+mn-ea"/>
                        </a:rPr>
                        <a:t>위계점</a:t>
                      </a:r>
                      <a:r>
                        <a:rPr lang="ko-KR" altLang="en-US" sz="800" dirty="0">
                          <a:latin typeface="+mn-ea"/>
                        </a:rPr>
                        <a:t>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>
                          <a:latin typeface="+mn-ea"/>
                        </a:rPr>
                        <a:t>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r>
                        <a:rPr lang="en-US" altLang="ko-KR" sz="800" dirty="0"/>
                        <a:t>https://youtu.be/eJQX5LqPeK8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dirty="0"/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19" name="직사각형 18">
            <a:extLst>
              <a:ext uri="{FF2B5EF4-FFF2-40B4-BE49-F238E27FC236}">
                <a16:creationId xmlns:a16="http://schemas.microsoft.com/office/drawing/2014/main" id="{01B1375C-4289-63E6-7C96-441323E2801B}"/>
              </a:ext>
            </a:extLst>
          </p:cNvPr>
          <p:cNvSpPr/>
          <p:nvPr/>
        </p:nvSpPr>
        <p:spPr>
          <a:xfrm>
            <a:off x="234892" y="255373"/>
            <a:ext cx="8976219" cy="63719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11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583E49-CBE9-8869-6618-5F016B091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16" y="511484"/>
            <a:ext cx="2172489" cy="276837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1F180D36-89C8-987D-48F4-C0ADABE44A8A}"/>
              </a:ext>
            </a:extLst>
          </p:cNvPr>
          <p:cNvSpPr/>
          <p:nvPr/>
        </p:nvSpPr>
        <p:spPr>
          <a:xfrm>
            <a:off x="595352" y="403225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194071-D8F2-70B2-6357-0206272F21A5}"/>
              </a:ext>
            </a:extLst>
          </p:cNvPr>
          <p:cNvSpPr txBox="1"/>
          <p:nvPr/>
        </p:nvSpPr>
        <p:spPr>
          <a:xfrm>
            <a:off x="4698326" y="543392"/>
            <a:ext cx="3293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>
                <a:effectLst/>
                <a:latin typeface="+mn-ea"/>
              </a:rPr>
              <a:t>행정학 고득점 자동완성</a:t>
            </a:r>
            <a:endParaRPr lang="en-US" altLang="ko-KR" b="1" i="0" dirty="0">
              <a:effectLst/>
              <a:latin typeface="+mn-ea"/>
            </a:endParaRPr>
          </a:p>
          <a:p>
            <a:pPr algn="l"/>
            <a:r>
              <a:rPr lang="ko-KR" altLang="en-US" b="1" dirty="0">
                <a:latin typeface="+mn-ea"/>
              </a:rPr>
              <a:t>네비게이션 행정학</a:t>
            </a:r>
            <a:endParaRPr lang="ko-KR" altLang="en-US" b="1" i="0" dirty="0">
              <a:effectLst/>
              <a:latin typeface="+mn-ea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468952E-33DC-C51B-415D-39DA78443B79}"/>
              </a:ext>
            </a:extLst>
          </p:cNvPr>
          <p:cNvCxnSpPr/>
          <p:nvPr/>
        </p:nvCxnSpPr>
        <p:spPr>
          <a:xfrm>
            <a:off x="4550577" y="627883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31F3F13-D57C-1A7B-0B47-9C9B30373EF5}"/>
              </a:ext>
            </a:extLst>
          </p:cNvPr>
          <p:cNvGrpSpPr/>
          <p:nvPr/>
        </p:nvGrpSpPr>
        <p:grpSpPr>
          <a:xfrm>
            <a:off x="5471448" y="2140933"/>
            <a:ext cx="333375" cy="333375"/>
            <a:chOff x="5238750" y="5295386"/>
            <a:chExt cx="400050" cy="400050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7B8CD96-FB6E-FC4D-E9B5-6E9DEC306559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726774AB-D934-8718-EDC1-3EAD53CB7E0B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24" name="이등변 삼각형 23">
                <a:extLst>
                  <a:ext uri="{FF2B5EF4-FFF2-40B4-BE49-F238E27FC236}">
                    <a16:creationId xmlns:a16="http://schemas.microsoft.com/office/drawing/2014/main" id="{F7B8A420-0EC6-A531-843A-6DB16D90D187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6521315-6C69-D60A-F801-CBB66C276566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F05C2CA9-5209-4167-115F-6872C18C59A4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AB08D1BD-41A9-1F37-E4A7-7B1310E9FF40}"/>
              </a:ext>
            </a:extLst>
          </p:cNvPr>
          <p:cNvSpPr txBox="1"/>
          <p:nvPr/>
        </p:nvSpPr>
        <p:spPr>
          <a:xfrm>
            <a:off x="3323344" y="2062918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행정학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i="0" dirty="0" err="1">
                <a:effectLst/>
                <a:latin typeface="+mn-ea"/>
              </a:rPr>
              <a:t>위계점</a:t>
            </a:r>
            <a:r>
              <a:rPr lang="ko-KR" altLang="en-US" b="1" i="0" dirty="0">
                <a:effectLst/>
                <a:latin typeface="+mn-ea"/>
              </a:rPr>
              <a:t> 교수님</a:t>
            </a: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90117734-C7B5-0652-7838-97B3644E28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186" y="1803378"/>
            <a:ext cx="2340717" cy="1305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183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C23B24A-1017-F377-AE2E-21B7CC080824}"/>
              </a:ext>
            </a:extLst>
          </p:cNvPr>
          <p:cNvSpPr/>
          <p:nvPr/>
        </p:nvSpPr>
        <p:spPr>
          <a:xfrm>
            <a:off x="1368659" y="406085"/>
            <a:ext cx="6640808" cy="8723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0F4AEE1-DBEE-6CB9-581E-DF9590ECF7C2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2509B8-D29B-E1A1-D28F-FE6AB414045B}"/>
              </a:ext>
            </a:extLst>
          </p:cNvPr>
          <p:cNvSpPr txBox="1"/>
          <p:nvPr/>
        </p:nvSpPr>
        <p:spPr>
          <a:xfrm>
            <a:off x="2253375" y="384809"/>
            <a:ext cx="49616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150" dirty="0">
                <a:latin typeface="+mn-ea"/>
              </a:rPr>
              <a:t>수험생의 합격만을 생각하며 완성된</a:t>
            </a:r>
            <a:endParaRPr lang="en-US" altLang="ko-KR" sz="2400" b="1" spc="-150" dirty="0">
              <a:latin typeface="+mn-ea"/>
            </a:endParaRPr>
          </a:p>
          <a:p>
            <a:pPr algn="ctr"/>
            <a:r>
              <a:rPr lang="ko-KR" altLang="en-US" sz="2400" b="1" spc="-150" dirty="0">
                <a:latin typeface="+mn-ea"/>
              </a:rPr>
              <a:t>합격할 수밖에 없는 최강 합격 라인업</a:t>
            </a:r>
          </a:p>
        </p:txBody>
      </p:sp>
      <p:graphicFrame>
        <p:nvGraphicFramePr>
          <p:cNvPr id="61" name="Group 87">
            <a:extLst>
              <a:ext uri="{FF2B5EF4-FFF2-40B4-BE49-F238E27FC236}">
                <a16:creationId xmlns:a16="http://schemas.microsoft.com/office/drawing/2014/main" id="{A253696E-FBD5-6C6D-E605-37B4E223A591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38448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신광은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 err="1">
                          <a:latin typeface="+mn-ea"/>
                        </a:rPr>
                        <a:t>교수홈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https://www.miraeij.com/police/professor/home/?c3RlYWNoZXJfZms9NDc=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신광은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>
                          <a:latin typeface="+mn-ea"/>
                        </a:rPr>
                        <a:t>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altLang="ko-KR" sz="800" b="0" dirty="0">
                          <a:latin typeface="+mn-ea"/>
                        </a:rPr>
                        <a:t>https://youtu.be/_4NibWYBgPE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endParaRPr lang="ko-KR" altLang="en-US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교수 </a:t>
                      </a:r>
                      <a:r>
                        <a:rPr kumimoji="1" lang="ko-KR" altLang="en-US" sz="800" b="0" i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슬로건 내용 보이도록 </a:t>
                      </a:r>
                      <a:r>
                        <a:rPr kumimoji="1" lang="ko-KR" altLang="en-US" sz="800" b="0" i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요청드립니다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샘플 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url: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https://www.modoogong.com/promotion/HYEJAPASS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&gt;&gt;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교수 선택에 따른 슬로건 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PPT 11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페이지 참고</a:t>
                      </a: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4A7C8BF-40B1-9616-174D-D750F8E9A937}"/>
              </a:ext>
            </a:extLst>
          </p:cNvPr>
          <p:cNvSpPr txBox="1"/>
          <p:nvPr/>
        </p:nvSpPr>
        <p:spPr>
          <a:xfrm>
            <a:off x="1490008" y="1585405"/>
            <a:ext cx="137249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spc="-150" dirty="0">
                <a:latin typeface="+mn-ea"/>
              </a:rPr>
              <a:t>사례 중심 쉬운 설명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듣기만 해도 이해 완료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en-US" altLang="ko-KR" sz="1100" b="1" spc="-150" dirty="0">
                <a:latin typeface="+mn-ea"/>
              </a:rPr>
              <a:t>&amp; </a:t>
            </a:r>
            <a:r>
              <a:rPr lang="ko-KR" altLang="en-US" sz="1100" b="1" spc="-150" dirty="0">
                <a:latin typeface="+mn-ea"/>
              </a:rPr>
              <a:t>암기는 자동</a:t>
            </a:r>
            <a:r>
              <a:rPr lang="en-US" altLang="ko-KR" sz="1100" b="1" spc="-150" dirty="0">
                <a:latin typeface="+mn-ea"/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622337-283A-6E4D-F1CE-C7B01975D72E}"/>
              </a:ext>
            </a:extLst>
          </p:cNvPr>
          <p:cNvSpPr txBox="1"/>
          <p:nvPr/>
        </p:nvSpPr>
        <p:spPr>
          <a:xfrm>
            <a:off x="4633373" y="1611483"/>
            <a:ext cx="124585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spc="-150" dirty="0">
                <a:latin typeface="+mn-ea"/>
              </a:rPr>
              <a:t>꼼꼼한 개념정립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독한 공부법으로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확실한 고득점 완성</a:t>
            </a:r>
            <a:r>
              <a:rPr lang="en-US" altLang="ko-KR" sz="1100" b="1" spc="-150" dirty="0">
                <a:latin typeface="+mn-ea"/>
              </a:rPr>
              <a:t>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302799-0960-B448-D73D-9DF964CF274C}"/>
              </a:ext>
            </a:extLst>
          </p:cNvPr>
          <p:cNvSpPr txBox="1"/>
          <p:nvPr/>
        </p:nvSpPr>
        <p:spPr>
          <a:xfrm>
            <a:off x="3050059" y="1579825"/>
            <a:ext cx="137249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spc="-150" dirty="0">
                <a:latin typeface="+mn-ea"/>
              </a:rPr>
              <a:t>정교한 출제 분석 기반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쉬운 이해로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경찰학 완전정복</a:t>
            </a:r>
            <a:r>
              <a:rPr lang="en-US" altLang="ko-KR" sz="1100" b="1" spc="-150" dirty="0">
                <a:latin typeface="+mn-ea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AEF312-8A20-110F-D312-058AEE0C9F2E}"/>
              </a:ext>
            </a:extLst>
          </p:cNvPr>
          <p:cNvSpPr txBox="1"/>
          <p:nvPr/>
        </p:nvSpPr>
        <p:spPr>
          <a:xfrm>
            <a:off x="6153458" y="1611483"/>
            <a:ext cx="13724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spc="-150" dirty="0">
                <a:latin typeface="+mn-ea"/>
              </a:rPr>
              <a:t>헌법 전공 진짜 전문가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방대한 헌법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핵심만 콕</a:t>
            </a:r>
            <a:r>
              <a:rPr lang="en-US" altLang="ko-KR" sz="1100" b="1" spc="-150" dirty="0">
                <a:latin typeface="+mn-ea"/>
              </a:rPr>
              <a:t>!</a:t>
            </a:r>
          </a:p>
          <a:p>
            <a:pPr algn="ctr"/>
            <a:r>
              <a:rPr lang="ko-KR" altLang="en-US" sz="1100" b="1" spc="-150" dirty="0">
                <a:latin typeface="+mn-ea"/>
              </a:rPr>
              <a:t>합격은 꼭</a:t>
            </a:r>
            <a:r>
              <a:rPr lang="en-US" altLang="ko-KR" sz="1100" b="1" spc="-150" dirty="0">
                <a:latin typeface="+mn-ea"/>
              </a:rPr>
              <a:t>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AF5CD9-7E0B-E56E-129B-0426126B029D}"/>
              </a:ext>
            </a:extLst>
          </p:cNvPr>
          <p:cNvSpPr txBox="1"/>
          <p:nvPr/>
        </p:nvSpPr>
        <p:spPr>
          <a:xfrm>
            <a:off x="1681729" y="3506535"/>
            <a:ext cx="11240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b="1" spc="-150" dirty="0">
                <a:latin typeface="+mn-ea"/>
              </a:rPr>
              <a:t>20</a:t>
            </a:r>
            <a:r>
              <a:rPr lang="ko-KR" altLang="en-US" sz="1100" b="1" spc="-150" dirty="0">
                <a:latin typeface="+mn-ea"/>
              </a:rPr>
              <a:t>년 경력 베테랑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개념은 빠르게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기출은 알차게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범죄학 단번에 끝</a:t>
            </a:r>
            <a:r>
              <a:rPr lang="en-US" altLang="ko-KR" sz="1100" b="1" spc="-150" dirty="0">
                <a:latin typeface="+mn-ea"/>
              </a:rPr>
              <a:t>!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C04D55E-729D-3E90-6EB3-341E506AE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17" y="350419"/>
            <a:ext cx="470031" cy="606314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137A879-B92D-FA12-2673-FE4E27B0EB28}"/>
              </a:ext>
            </a:extLst>
          </p:cNvPr>
          <p:cNvSpPr/>
          <p:nvPr/>
        </p:nvSpPr>
        <p:spPr>
          <a:xfrm>
            <a:off x="1535099" y="1430272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1F99C89-7C0F-D6DD-2343-BD86C0A6115B}"/>
              </a:ext>
            </a:extLst>
          </p:cNvPr>
          <p:cNvSpPr/>
          <p:nvPr/>
        </p:nvSpPr>
        <p:spPr>
          <a:xfrm>
            <a:off x="3109293" y="1430272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54F24BB-AAD9-0EF3-04D4-24B380995EF1}"/>
              </a:ext>
            </a:extLst>
          </p:cNvPr>
          <p:cNvSpPr/>
          <p:nvPr/>
        </p:nvSpPr>
        <p:spPr>
          <a:xfrm>
            <a:off x="4678653" y="1430272"/>
            <a:ext cx="1270656" cy="1714500"/>
          </a:xfrm>
          <a:prstGeom prst="round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2A6ED7AE-F354-EE68-CF98-9E3DCE01B7C1}"/>
              </a:ext>
            </a:extLst>
          </p:cNvPr>
          <p:cNvSpPr/>
          <p:nvPr/>
        </p:nvSpPr>
        <p:spPr>
          <a:xfrm>
            <a:off x="6198917" y="1430272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6625F0C-E0A4-44FB-776E-7ECD334BDD67}"/>
              </a:ext>
            </a:extLst>
          </p:cNvPr>
          <p:cNvSpPr/>
          <p:nvPr/>
        </p:nvSpPr>
        <p:spPr>
          <a:xfrm>
            <a:off x="1535099" y="3347820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C3DCF2-68A8-9B47-34CF-3D9823C4BC10}"/>
              </a:ext>
            </a:extLst>
          </p:cNvPr>
          <p:cNvSpPr txBox="1"/>
          <p:nvPr/>
        </p:nvSpPr>
        <p:spPr>
          <a:xfrm>
            <a:off x="4747450" y="2562966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헌법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전효진 교수님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55A1AD-4661-E4CE-B02D-24BA725B58A1}"/>
              </a:ext>
            </a:extLst>
          </p:cNvPr>
          <p:cNvSpPr txBox="1"/>
          <p:nvPr/>
        </p:nvSpPr>
        <p:spPr>
          <a:xfrm>
            <a:off x="3145296" y="2562966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경찰학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장정훈 교수님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87E6244-33DA-C2CF-6D22-4A505A37388C}"/>
              </a:ext>
            </a:extLst>
          </p:cNvPr>
          <p:cNvSpPr txBox="1"/>
          <p:nvPr/>
        </p:nvSpPr>
        <p:spPr>
          <a:xfrm>
            <a:off x="1571761" y="2562966"/>
            <a:ext cx="1167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형사법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신광은 교수님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C07C8E-896C-9D77-18B5-25235F06B427}"/>
              </a:ext>
            </a:extLst>
          </p:cNvPr>
          <p:cNvSpPr txBox="1"/>
          <p:nvPr/>
        </p:nvSpPr>
        <p:spPr>
          <a:xfrm>
            <a:off x="1562273" y="4480514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범죄학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박상민 교수님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D832FA-E838-7B49-5047-C3833E183CC2}"/>
              </a:ext>
            </a:extLst>
          </p:cNvPr>
          <p:cNvSpPr txBox="1"/>
          <p:nvPr/>
        </p:nvSpPr>
        <p:spPr>
          <a:xfrm>
            <a:off x="6305276" y="2562966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헌법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문태환 교수님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A595AF61-24B9-79A7-1B38-DEEEEC9C32B3}"/>
              </a:ext>
            </a:extLst>
          </p:cNvPr>
          <p:cNvSpPr/>
          <p:nvPr/>
        </p:nvSpPr>
        <p:spPr>
          <a:xfrm>
            <a:off x="3106876" y="3347820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2CD651-D38D-DB4A-DA7B-E537613317AA}"/>
              </a:ext>
            </a:extLst>
          </p:cNvPr>
          <p:cNvSpPr txBox="1"/>
          <p:nvPr/>
        </p:nvSpPr>
        <p:spPr>
          <a:xfrm>
            <a:off x="3134050" y="4480514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민법총칙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박효근</a:t>
            </a:r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 교수님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ECDD12D0-8F72-5839-5F25-603465D1FC23}"/>
              </a:ext>
            </a:extLst>
          </p:cNvPr>
          <p:cNvSpPr/>
          <p:nvPr/>
        </p:nvSpPr>
        <p:spPr>
          <a:xfrm>
            <a:off x="4667407" y="3347820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C82958F-02AF-D00B-8421-95CC24754D9C}"/>
              </a:ext>
            </a:extLst>
          </p:cNvPr>
          <p:cNvSpPr txBox="1"/>
          <p:nvPr/>
        </p:nvSpPr>
        <p:spPr>
          <a:xfrm>
            <a:off x="4694581" y="4480514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행정학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위계점</a:t>
            </a:r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 교수님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4A0020E-BFB1-F42D-C4BF-86A381E5502D}"/>
              </a:ext>
            </a:extLst>
          </p:cNvPr>
          <p:cNvSpPr txBox="1"/>
          <p:nvPr/>
        </p:nvSpPr>
        <p:spPr>
          <a:xfrm>
            <a:off x="4661427" y="3539778"/>
            <a:ext cx="11897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spc="-150" dirty="0">
                <a:latin typeface="+mn-ea"/>
              </a:rPr>
              <a:t>내비게이션 행정학</a:t>
            </a:r>
            <a:endParaRPr lang="en-US" altLang="ko-KR" sz="1100" b="1" spc="-150" dirty="0">
              <a:latin typeface="+mn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19BF073-A3F0-F857-BA89-EA8E1709573C}"/>
              </a:ext>
            </a:extLst>
          </p:cNvPr>
          <p:cNvSpPr txBox="1"/>
          <p:nvPr/>
        </p:nvSpPr>
        <p:spPr>
          <a:xfrm>
            <a:off x="3065290" y="3508120"/>
            <a:ext cx="13420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b="1" spc="-150" dirty="0">
                <a:latin typeface="+mn-ea"/>
              </a:rPr>
              <a:t>100% </a:t>
            </a:r>
            <a:r>
              <a:rPr lang="ko-KR" altLang="en-US" sz="1100" b="1" spc="-150" dirty="0">
                <a:latin typeface="+mn-ea"/>
              </a:rPr>
              <a:t>적중신화</a:t>
            </a:r>
            <a:r>
              <a:rPr lang="en-US" altLang="ko-KR" sz="1100" b="1" spc="-150" dirty="0">
                <a:latin typeface="+mn-ea"/>
              </a:rPr>
              <a:t>!</a:t>
            </a:r>
          </a:p>
          <a:p>
            <a:pPr algn="ctr"/>
            <a:r>
              <a:rPr lang="ko-KR" altLang="en-US" sz="1100" b="1" spc="-150" dirty="0">
                <a:latin typeface="+mn-ea"/>
              </a:rPr>
              <a:t>수험에 딱 필요한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이론만으로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 err="1">
                <a:latin typeface="+mn-ea"/>
              </a:rPr>
              <a:t>민법총칙</a:t>
            </a:r>
            <a:r>
              <a:rPr lang="ko-KR" altLang="en-US" sz="1100" b="1" spc="-150" dirty="0">
                <a:latin typeface="+mn-ea"/>
              </a:rPr>
              <a:t> 고득점 완성</a:t>
            </a:r>
            <a:endParaRPr lang="en-US" altLang="ko-KR" sz="1100" b="1" spc="-15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76523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13</a:t>
            </a:fld>
            <a:endParaRPr lang="ko-KR" altLang="en-US" dirty="0"/>
          </a:p>
        </p:txBody>
      </p:sp>
      <p:graphicFrame>
        <p:nvGraphicFramePr>
          <p:cNvPr id="3" name="Group 87">
            <a:extLst>
              <a:ext uri="{FF2B5EF4-FFF2-40B4-BE49-F238E27FC236}">
                <a16:creationId xmlns:a16="http://schemas.microsoft.com/office/drawing/2014/main" id="{11F38CC4-C7F9-ECE3-51F5-FD0A59A36DAD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DFFBB952-69DC-19E4-6DED-CC6B47CE36EE}"/>
              </a:ext>
            </a:extLst>
          </p:cNvPr>
          <p:cNvSpPr/>
          <p:nvPr/>
        </p:nvSpPr>
        <p:spPr>
          <a:xfrm>
            <a:off x="96385" y="255373"/>
            <a:ext cx="9259238" cy="6441518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B3A760-D984-A978-A65A-FCEB785AEA2B}"/>
              </a:ext>
            </a:extLst>
          </p:cNvPr>
          <p:cNvSpPr txBox="1"/>
          <p:nvPr/>
        </p:nvSpPr>
        <p:spPr>
          <a:xfrm>
            <a:off x="6014131" y="4315661"/>
            <a:ext cx="294824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※ </a:t>
            </a:r>
            <a:r>
              <a:rPr lang="ko-KR" altLang="en-US" sz="11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기본이론은 매 홀수달마다 개강합니다</a:t>
            </a:r>
            <a:r>
              <a:rPr lang="en-US" altLang="ko-KR" sz="11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</a:p>
          <a:p>
            <a:r>
              <a:rPr lang="en-US" altLang="ko-KR" sz="11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※ </a:t>
            </a:r>
            <a:r>
              <a:rPr lang="ko-KR" altLang="en-US" sz="11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과목별 커리큘럼은 상이할 수 있습니다</a:t>
            </a:r>
            <a:r>
              <a:rPr lang="en-US" altLang="ko-KR" sz="11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</a:p>
          <a:p>
            <a:r>
              <a:rPr lang="en-US" altLang="ko-KR" sz="11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※ </a:t>
            </a:r>
            <a:r>
              <a:rPr lang="ko-KR" altLang="en-US" sz="11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시험 일정에 따라 강의 일정은 변경될 수 있습니다</a:t>
            </a:r>
            <a:r>
              <a:rPr lang="en-US" altLang="ko-KR" sz="11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E5B990F1-EC76-9308-4E74-B421AAC1A3B5}"/>
              </a:ext>
            </a:extLst>
          </p:cNvPr>
          <p:cNvCxnSpPr>
            <a:cxnSpLocks/>
          </p:cNvCxnSpPr>
          <p:nvPr/>
        </p:nvCxnSpPr>
        <p:spPr>
          <a:xfrm>
            <a:off x="468021" y="2644921"/>
            <a:ext cx="880717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>
            <a:extLst>
              <a:ext uri="{FF2B5EF4-FFF2-40B4-BE49-F238E27FC236}">
                <a16:creationId xmlns:a16="http://schemas.microsoft.com/office/drawing/2014/main" id="{BCDAD8DF-D1C4-D717-0DEB-C0E37C56FACF}"/>
              </a:ext>
            </a:extLst>
          </p:cNvPr>
          <p:cNvSpPr/>
          <p:nvPr/>
        </p:nvSpPr>
        <p:spPr>
          <a:xfrm>
            <a:off x="6983514" y="2468857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" b="1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8B2AF2C-8035-C25D-D46E-03E0021DFA98}"/>
              </a:ext>
            </a:extLst>
          </p:cNvPr>
          <p:cNvSpPr/>
          <p:nvPr/>
        </p:nvSpPr>
        <p:spPr>
          <a:xfrm>
            <a:off x="7683463" y="2468857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3382FE55-D252-09F2-9418-2F7B54142F08}"/>
              </a:ext>
            </a:extLst>
          </p:cNvPr>
          <p:cNvSpPr/>
          <p:nvPr/>
        </p:nvSpPr>
        <p:spPr>
          <a:xfrm>
            <a:off x="8383412" y="2468857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FECE837-746F-3E8A-7160-9F41EE4776B8}"/>
              </a:ext>
            </a:extLst>
          </p:cNvPr>
          <p:cNvSpPr/>
          <p:nvPr/>
        </p:nvSpPr>
        <p:spPr>
          <a:xfrm>
            <a:off x="684618" y="2468857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1904F3E-CEFB-8F01-B19C-CFF2523AF08C}"/>
              </a:ext>
            </a:extLst>
          </p:cNvPr>
          <p:cNvSpPr/>
          <p:nvPr/>
        </p:nvSpPr>
        <p:spPr>
          <a:xfrm>
            <a:off x="1384567" y="2468857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70D874E-C8EE-5363-65C0-C43EB4218772}"/>
              </a:ext>
            </a:extLst>
          </p:cNvPr>
          <p:cNvSpPr/>
          <p:nvPr/>
        </p:nvSpPr>
        <p:spPr>
          <a:xfrm>
            <a:off x="2635153" y="2468857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78ABD04-0151-EB32-07FD-B5696075EE19}"/>
              </a:ext>
            </a:extLst>
          </p:cNvPr>
          <p:cNvSpPr/>
          <p:nvPr/>
        </p:nvSpPr>
        <p:spPr>
          <a:xfrm>
            <a:off x="4184363" y="2468857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698CE47-BDD4-B4A0-183C-4DDF7EAD5AC5}"/>
              </a:ext>
            </a:extLst>
          </p:cNvPr>
          <p:cNvSpPr/>
          <p:nvPr/>
        </p:nvSpPr>
        <p:spPr>
          <a:xfrm>
            <a:off x="4884312" y="2468857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98DBC12-53A6-4888-7773-002EAA464F85}"/>
              </a:ext>
            </a:extLst>
          </p:cNvPr>
          <p:cNvSpPr/>
          <p:nvPr/>
        </p:nvSpPr>
        <p:spPr>
          <a:xfrm>
            <a:off x="5584261" y="2468857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D8649F0-E412-7D45-2328-D0807640EE51}"/>
              </a:ext>
            </a:extLst>
          </p:cNvPr>
          <p:cNvSpPr/>
          <p:nvPr/>
        </p:nvSpPr>
        <p:spPr>
          <a:xfrm>
            <a:off x="6284209" y="2468857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72F2CD-02C8-C187-E374-D8F3189B1795}"/>
              </a:ext>
            </a:extLst>
          </p:cNvPr>
          <p:cNvSpPr txBox="1"/>
          <p:nvPr/>
        </p:nvSpPr>
        <p:spPr>
          <a:xfrm>
            <a:off x="6998547" y="2539270"/>
            <a:ext cx="3690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1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CDF42C-0673-45E0-2384-F485847B2ED0}"/>
              </a:ext>
            </a:extLst>
          </p:cNvPr>
          <p:cNvSpPr txBox="1"/>
          <p:nvPr/>
        </p:nvSpPr>
        <p:spPr>
          <a:xfrm>
            <a:off x="7693104" y="2539270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2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B50AE5-FBB9-205A-B4FE-3A5DAA957F7A}"/>
              </a:ext>
            </a:extLst>
          </p:cNvPr>
          <p:cNvSpPr txBox="1"/>
          <p:nvPr/>
        </p:nvSpPr>
        <p:spPr>
          <a:xfrm>
            <a:off x="8381086" y="2539270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12D568-954D-BD0D-ABBE-93DCAEDB7BD3}"/>
              </a:ext>
            </a:extLst>
          </p:cNvPr>
          <p:cNvSpPr txBox="1"/>
          <p:nvPr/>
        </p:nvSpPr>
        <p:spPr>
          <a:xfrm>
            <a:off x="692116" y="2539270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4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498096-4681-9D7E-1ADF-34AC56368359}"/>
              </a:ext>
            </a:extLst>
          </p:cNvPr>
          <p:cNvSpPr txBox="1"/>
          <p:nvPr/>
        </p:nvSpPr>
        <p:spPr>
          <a:xfrm>
            <a:off x="1393012" y="2539270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5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312E68-996C-484F-57B4-67FC92376BFB}"/>
              </a:ext>
            </a:extLst>
          </p:cNvPr>
          <p:cNvSpPr txBox="1"/>
          <p:nvPr/>
        </p:nvSpPr>
        <p:spPr>
          <a:xfrm>
            <a:off x="2638206" y="2539270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6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0A7C618-070D-9F98-C9AB-9EB271DEEC15}"/>
              </a:ext>
            </a:extLst>
          </p:cNvPr>
          <p:cNvSpPr txBox="1"/>
          <p:nvPr/>
        </p:nvSpPr>
        <p:spPr>
          <a:xfrm>
            <a:off x="4214666" y="2539270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9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608068-E397-4012-9634-1F9EA6025D17}"/>
              </a:ext>
            </a:extLst>
          </p:cNvPr>
          <p:cNvSpPr txBox="1"/>
          <p:nvPr/>
        </p:nvSpPr>
        <p:spPr>
          <a:xfrm>
            <a:off x="4883822" y="2539270"/>
            <a:ext cx="41870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10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6D79548-8AEF-0329-CA87-B5584111735B}"/>
              </a:ext>
            </a:extLst>
          </p:cNvPr>
          <p:cNvSpPr txBox="1"/>
          <p:nvPr/>
        </p:nvSpPr>
        <p:spPr>
          <a:xfrm>
            <a:off x="5571804" y="2539270"/>
            <a:ext cx="41870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11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A49587B-C125-E77A-A7F2-558E43E136E6}"/>
              </a:ext>
            </a:extLst>
          </p:cNvPr>
          <p:cNvSpPr txBox="1"/>
          <p:nvPr/>
        </p:nvSpPr>
        <p:spPr>
          <a:xfrm>
            <a:off x="6281577" y="2539270"/>
            <a:ext cx="41870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12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17D1CF45-0607-D7FC-1EFA-F0EFE7D8C2C3}"/>
              </a:ext>
            </a:extLst>
          </p:cNvPr>
          <p:cNvSpPr/>
          <p:nvPr/>
        </p:nvSpPr>
        <p:spPr>
          <a:xfrm>
            <a:off x="4078116" y="1839820"/>
            <a:ext cx="2697069" cy="45656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68F865A-D8BB-7F13-43A0-8FE9A3D1CD78}"/>
              </a:ext>
            </a:extLst>
          </p:cNvPr>
          <p:cNvSpPr txBox="1"/>
          <p:nvPr/>
        </p:nvSpPr>
        <p:spPr>
          <a:xfrm>
            <a:off x="4615496" y="1879964"/>
            <a:ext cx="1608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1</a:t>
            </a:r>
            <a:r>
              <a:rPr lang="ko-KR" altLang="en-US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순환 </a:t>
            </a:r>
            <a:endParaRPr lang="en-US" altLang="ko-KR" sz="1050" b="1" spc="-150" dirty="0">
              <a:solidFill>
                <a:schemeClr val="accent5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기본이론 </a:t>
            </a:r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+ 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심화이론 </a:t>
            </a:r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+ 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기출</a:t>
            </a: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B3268E42-A033-3088-8D5B-CE8EDA599088}"/>
              </a:ext>
            </a:extLst>
          </p:cNvPr>
          <p:cNvSpPr/>
          <p:nvPr/>
        </p:nvSpPr>
        <p:spPr>
          <a:xfrm>
            <a:off x="546597" y="3030087"/>
            <a:ext cx="1356984" cy="62638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508A96-8E12-A63D-01BA-642B955E207E}"/>
              </a:ext>
            </a:extLst>
          </p:cNvPr>
          <p:cNvSpPr txBox="1"/>
          <p:nvPr/>
        </p:nvSpPr>
        <p:spPr>
          <a:xfrm>
            <a:off x="518319" y="3079778"/>
            <a:ext cx="13699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3</a:t>
            </a:r>
            <a:r>
              <a:rPr lang="ko-KR" altLang="en-US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순환 </a:t>
            </a:r>
            <a:endParaRPr lang="en-US" altLang="ko-KR" sz="1050" b="1" spc="-150" dirty="0">
              <a:solidFill>
                <a:schemeClr val="accent5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[</a:t>
            </a:r>
            <a:r>
              <a:rPr lang="ko-KR" altLang="en-US" sz="1050" b="1" spc="-150" dirty="0" err="1">
                <a:solidFill>
                  <a:schemeClr val="bg1"/>
                </a:solidFill>
                <a:latin typeface="+mn-ea"/>
              </a:rPr>
              <a:t>경간부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 전용</a:t>
            </a:r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] </a:t>
            </a:r>
          </a:p>
          <a:p>
            <a:pPr algn="ctr"/>
            <a:r>
              <a:rPr lang="ko-KR" altLang="en-US" sz="1050" b="1" spc="-150" dirty="0" err="1">
                <a:solidFill>
                  <a:schemeClr val="bg1"/>
                </a:solidFill>
                <a:latin typeface="+mn-ea"/>
              </a:rPr>
              <a:t>전범위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 모의고사</a:t>
            </a: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ACF5686B-6456-9F60-FB40-EFFAD40D4EC2}"/>
              </a:ext>
            </a:extLst>
          </p:cNvPr>
          <p:cNvSpPr/>
          <p:nvPr/>
        </p:nvSpPr>
        <p:spPr>
          <a:xfrm>
            <a:off x="296333" y="1591142"/>
            <a:ext cx="8978862" cy="342053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B5646D82-B2A0-7C32-A268-EE999A796E06}"/>
              </a:ext>
            </a:extLst>
          </p:cNvPr>
          <p:cNvSpPr/>
          <p:nvPr/>
        </p:nvSpPr>
        <p:spPr>
          <a:xfrm>
            <a:off x="6830179" y="1839820"/>
            <a:ext cx="2088499" cy="45656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C2CC8B-EE7D-B233-40D4-DEB9FF0523D7}"/>
              </a:ext>
            </a:extLst>
          </p:cNvPr>
          <p:cNvSpPr txBox="1"/>
          <p:nvPr/>
        </p:nvSpPr>
        <p:spPr>
          <a:xfrm>
            <a:off x="7268519" y="1871499"/>
            <a:ext cx="128112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2</a:t>
            </a:r>
            <a:r>
              <a:rPr lang="ko-KR" altLang="en-US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순환 </a:t>
            </a:r>
            <a:endParaRPr lang="en-US" altLang="ko-KR" sz="1050" b="1" spc="-150" dirty="0">
              <a:solidFill>
                <a:schemeClr val="accent5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핵심요약 및 문제풀이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B080FA8F-26CB-AD1A-E8C8-10FE03B5809E}"/>
              </a:ext>
            </a:extLst>
          </p:cNvPr>
          <p:cNvSpPr/>
          <p:nvPr/>
        </p:nvSpPr>
        <p:spPr>
          <a:xfrm>
            <a:off x="1954832" y="3030087"/>
            <a:ext cx="1728137" cy="61843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714CA79-2B99-E399-9BEF-536F570FD1FB}"/>
              </a:ext>
            </a:extLst>
          </p:cNvPr>
          <p:cNvSpPr txBox="1"/>
          <p:nvPr/>
        </p:nvSpPr>
        <p:spPr>
          <a:xfrm>
            <a:off x="1834936" y="3045674"/>
            <a:ext cx="19679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4</a:t>
            </a:r>
            <a:r>
              <a:rPr lang="ko-KR" altLang="en-US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순환</a:t>
            </a:r>
            <a:endParaRPr lang="en-US" altLang="ko-KR" sz="1050" b="1" spc="-150" dirty="0">
              <a:solidFill>
                <a:schemeClr val="accent5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[</a:t>
            </a:r>
            <a:r>
              <a:rPr lang="ko-KR" altLang="en-US" sz="1050" b="1" spc="-150" dirty="0" err="1">
                <a:solidFill>
                  <a:schemeClr val="bg1"/>
                </a:solidFill>
                <a:latin typeface="+mn-ea"/>
              </a:rPr>
              <a:t>경간부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 전용</a:t>
            </a:r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]</a:t>
            </a:r>
          </a:p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파이널 실전 전과목 모의고사</a:t>
            </a: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47F87942-3127-6570-F2AE-22587268B1C2}"/>
              </a:ext>
            </a:extLst>
          </p:cNvPr>
          <p:cNvSpPr/>
          <p:nvPr/>
        </p:nvSpPr>
        <p:spPr>
          <a:xfrm>
            <a:off x="1954832" y="3690572"/>
            <a:ext cx="1728137" cy="61843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9F147A7-2CE9-9D91-4D07-FECF8E891E9E}"/>
              </a:ext>
            </a:extLst>
          </p:cNvPr>
          <p:cNvSpPr txBox="1"/>
          <p:nvPr/>
        </p:nvSpPr>
        <p:spPr>
          <a:xfrm>
            <a:off x="1834936" y="3706159"/>
            <a:ext cx="19679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5</a:t>
            </a:r>
            <a:r>
              <a:rPr lang="ko-KR" altLang="en-US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순환</a:t>
            </a:r>
            <a:endParaRPr lang="en-US" altLang="ko-KR" sz="1050" b="1" spc="-150" dirty="0">
              <a:solidFill>
                <a:schemeClr val="accent5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[</a:t>
            </a:r>
            <a:r>
              <a:rPr lang="ko-KR" altLang="en-US" sz="1050" b="1" spc="-150" dirty="0" err="1">
                <a:solidFill>
                  <a:schemeClr val="bg1"/>
                </a:solidFill>
                <a:latin typeface="+mn-ea"/>
              </a:rPr>
              <a:t>경간부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 전용</a:t>
            </a:r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]</a:t>
            </a:r>
          </a:p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파이널 최종 정리</a:t>
            </a: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9666DF33-94D8-F8FB-1093-4E10562197FF}"/>
              </a:ext>
            </a:extLst>
          </p:cNvPr>
          <p:cNvSpPr/>
          <p:nvPr/>
        </p:nvSpPr>
        <p:spPr>
          <a:xfrm>
            <a:off x="1946365" y="4350135"/>
            <a:ext cx="1728137" cy="61843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F1EDD7F-59E7-2C23-5CEA-3BF11B00E95E}"/>
              </a:ext>
            </a:extLst>
          </p:cNvPr>
          <p:cNvSpPr txBox="1"/>
          <p:nvPr/>
        </p:nvSpPr>
        <p:spPr>
          <a:xfrm>
            <a:off x="1826469" y="4365722"/>
            <a:ext cx="19679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6</a:t>
            </a:r>
            <a:r>
              <a:rPr lang="ko-KR" altLang="en-US" sz="1050" b="1" spc="-150" dirty="0">
                <a:solidFill>
                  <a:schemeClr val="accent5">
                    <a:lumMod val="75000"/>
                  </a:schemeClr>
                </a:solidFill>
                <a:latin typeface="+mn-ea"/>
              </a:rPr>
              <a:t>순환</a:t>
            </a:r>
            <a:endParaRPr lang="en-US" altLang="ko-KR" sz="1050" b="1" spc="-150" dirty="0">
              <a:solidFill>
                <a:schemeClr val="accent5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[</a:t>
            </a:r>
            <a:r>
              <a:rPr lang="ko-KR" altLang="en-US" sz="1050" b="1" spc="-150" dirty="0" err="1">
                <a:solidFill>
                  <a:schemeClr val="bg1"/>
                </a:solidFill>
                <a:latin typeface="+mn-ea"/>
              </a:rPr>
              <a:t>경간부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 전용</a:t>
            </a:r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]</a:t>
            </a:r>
          </a:p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고난도 킬러특강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36A5D080-F58C-0345-9D91-F66123346110}"/>
              </a:ext>
            </a:extLst>
          </p:cNvPr>
          <p:cNvSpPr/>
          <p:nvPr/>
        </p:nvSpPr>
        <p:spPr>
          <a:xfrm>
            <a:off x="1938335" y="406086"/>
            <a:ext cx="5726408" cy="78430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BDB1016-B6CD-B5E6-2444-36AF0707061A}"/>
              </a:ext>
            </a:extLst>
          </p:cNvPr>
          <p:cNvSpPr txBox="1"/>
          <p:nvPr/>
        </p:nvSpPr>
        <p:spPr>
          <a:xfrm>
            <a:off x="2296223" y="394763"/>
            <a:ext cx="51507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150" dirty="0">
                <a:latin typeface="+mn-ea"/>
              </a:rPr>
              <a:t>미래패스 하나로 기본부터 파이널까지</a:t>
            </a:r>
            <a:r>
              <a:rPr lang="en-US" altLang="ko-KR" sz="2400" b="1" spc="-150" dirty="0">
                <a:latin typeface="+mn-ea"/>
              </a:rPr>
              <a:t>!</a:t>
            </a:r>
          </a:p>
          <a:p>
            <a:pPr algn="ctr"/>
            <a:r>
              <a:rPr lang="ko-KR" altLang="en-US" sz="2400" b="1" spc="-150" dirty="0">
                <a:latin typeface="+mn-ea"/>
              </a:rPr>
              <a:t>단기완성 절대합격 커리큘럼</a:t>
            </a:r>
          </a:p>
        </p:txBody>
      </p:sp>
      <p:pic>
        <p:nvPicPr>
          <p:cNvPr id="74" name="그림 73">
            <a:extLst>
              <a:ext uri="{FF2B5EF4-FFF2-40B4-BE49-F238E27FC236}">
                <a16:creationId xmlns:a16="http://schemas.microsoft.com/office/drawing/2014/main" id="{FE33B168-02F5-4714-2E95-C757B0601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241" y="315192"/>
            <a:ext cx="348630" cy="42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723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14</a:t>
            </a:fld>
            <a:endParaRPr lang="ko-KR" altLang="en-US" dirty="0"/>
          </a:p>
        </p:txBody>
      </p:sp>
      <p:graphicFrame>
        <p:nvGraphicFramePr>
          <p:cNvPr id="3" name="Group 87">
            <a:extLst>
              <a:ext uri="{FF2B5EF4-FFF2-40B4-BE49-F238E27FC236}">
                <a16:creationId xmlns:a16="http://schemas.microsoft.com/office/drawing/2014/main" id="{11F38CC4-C7F9-ECE3-51F5-FD0A59A36DAD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57CE32FE-C994-69AF-4B00-12957A3BEBF1}"/>
              </a:ext>
            </a:extLst>
          </p:cNvPr>
          <p:cNvSpPr/>
          <p:nvPr/>
        </p:nvSpPr>
        <p:spPr>
          <a:xfrm>
            <a:off x="1297278" y="406086"/>
            <a:ext cx="7008522" cy="83284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AF95144-0DD1-5F65-D95C-EC07FB5427A8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D1B97-BEAF-014B-4BE4-D509A7E35191}"/>
              </a:ext>
            </a:extLst>
          </p:cNvPr>
          <p:cNvSpPr txBox="1"/>
          <p:nvPr/>
        </p:nvSpPr>
        <p:spPr>
          <a:xfrm>
            <a:off x="2409964" y="401444"/>
            <a:ext cx="42707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150" dirty="0">
                <a:latin typeface="+mn-ea"/>
              </a:rPr>
              <a:t>영어 한국사 </a:t>
            </a:r>
            <a:r>
              <a:rPr lang="ko-KR" altLang="en-US" sz="2400" b="1" spc="-150" dirty="0" err="1">
                <a:latin typeface="+mn-ea"/>
              </a:rPr>
              <a:t>검정제</a:t>
            </a:r>
            <a:r>
              <a:rPr lang="ko-KR" altLang="en-US" sz="2400" b="1" spc="-150" dirty="0">
                <a:latin typeface="+mn-ea"/>
              </a:rPr>
              <a:t> </a:t>
            </a:r>
            <a:endParaRPr lang="en-US" altLang="ko-KR" sz="2400" b="1" spc="-150" dirty="0">
              <a:latin typeface="+mn-ea"/>
            </a:endParaRPr>
          </a:p>
          <a:p>
            <a:pPr algn="ctr"/>
            <a:r>
              <a:rPr lang="en-US" altLang="ko-KR" sz="2400" b="1" spc="-150" dirty="0">
                <a:latin typeface="+mn-ea"/>
              </a:rPr>
              <a:t>G-TELP / </a:t>
            </a:r>
            <a:r>
              <a:rPr lang="ko-KR" altLang="en-US" sz="2400" b="1" spc="-150" dirty="0" err="1">
                <a:latin typeface="+mn-ea"/>
              </a:rPr>
              <a:t>한능검</a:t>
            </a:r>
            <a:r>
              <a:rPr lang="ko-KR" altLang="en-US" sz="2400" b="1" spc="-150" dirty="0">
                <a:latin typeface="+mn-ea"/>
              </a:rPr>
              <a:t> 강의 무료 제공</a:t>
            </a:r>
            <a:endParaRPr lang="en-US" altLang="ko-KR" sz="2400" b="1" spc="-150" dirty="0">
              <a:latin typeface="+mn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0E70394-2A9C-D81D-F6FE-A61627CBD867}"/>
              </a:ext>
            </a:extLst>
          </p:cNvPr>
          <p:cNvSpPr/>
          <p:nvPr/>
        </p:nvSpPr>
        <p:spPr>
          <a:xfrm>
            <a:off x="1827369" y="1716922"/>
            <a:ext cx="2556289" cy="2466822"/>
          </a:xfrm>
          <a:prstGeom prst="roundRect">
            <a:avLst>
              <a:gd name="adj" fmla="val 6112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5C3AA28-BA03-111A-7385-48E1AA71A960}"/>
              </a:ext>
            </a:extLst>
          </p:cNvPr>
          <p:cNvSpPr/>
          <p:nvPr/>
        </p:nvSpPr>
        <p:spPr>
          <a:xfrm>
            <a:off x="5128025" y="1716922"/>
            <a:ext cx="2556289" cy="2466822"/>
          </a:xfrm>
          <a:prstGeom prst="roundRect">
            <a:avLst>
              <a:gd name="adj" fmla="val 6112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88F5D6-581D-01B8-0D57-9AC22CD3B94A}"/>
              </a:ext>
            </a:extLst>
          </p:cNvPr>
          <p:cNvSpPr txBox="1"/>
          <p:nvPr/>
        </p:nvSpPr>
        <p:spPr>
          <a:xfrm>
            <a:off x="3077811" y="3624942"/>
            <a:ext cx="150641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000" b="1" dirty="0">
                <a:latin typeface="+mn-ea"/>
              </a:rPr>
              <a:t>G-TELP</a:t>
            </a:r>
          </a:p>
          <a:p>
            <a:pPr algn="l"/>
            <a:r>
              <a:rPr lang="ko-KR" altLang="en-US" sz="2000" b="1" dirty="0">
                <a:latin typeface="+mn-ea"/>
              </a:rPr>
              <a:t>김준기</a:t>
            </a:r>
            <a:r>
              <a:rPr lang="ko-KR" altLang="en-US" sz="1000" b="1" i="0" dirty="0">
                <a:effectLst/>
                <a:latin typeface="+mn-ea"/>
              </a:rPr>
              <a:t> 교수님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A3B7FB-0B1D-2B1D-F8D8-BF055E1113A2}"/>
              </a:ext>
            </a:extLst>
          </p:cNvPr>
          <p:cNvSpPr txBox="1"/>
          <p:nvPr/>
        </p:nvSpPr>
        <p:spPr>
          <a:xfrm>
            <a:off x="6425205" y="3427618"/>
            <a:ext cx="150641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1000" b="1" dirty="0" err="1">
                <a:latin typeface="+mn-ea"/>
              </a:rPr>
              <a:t>한능검</a:t>
            </a:r>
            <a:endParaRPr lang="en-US" altLang="ko-KR" sz="1000" b="1" dirty="0">
              <a:latin typeface="+mn-ea"/>
            </a:endParaRPr>
          </a:p>
          <a:p>
            <a:pPr algn="l"/>
            <a:r>
              <a:rPr lang="ko-KR" altLang="en-US" sz="2000" b="1" dirty="0" err="1">
                <a:latin typeface="+mn-ea"/>
              </a:rPr>
              <a:t>원유철</a:t>
            </a:r>
            <a:r>
              <a:rPr lang="ko-KR" altLang="en-US" sz="1000" b="1" i="0" dirty="0">
                <a:effectLst/>
                <a:latin typeface="+mn-ea"/>
              </a:rPr>
              <a:t> 교수님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867754-B654-1FFD-845E-52151223E80A}"/>
              </a:ext>
            </a:extLst>
          </p:cNvPr>
          <p:cNvSpPr txBox="1"/>
          <p:nvPr/>
        </p:nvSpPr>
        <p:spPr>
          <a:xfrm>
            <a:off x="1745078" y="1754471"/>
            <a:ext cx="26542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+mn-ea"/>
              </a:rPr>
              <a:t>어법 하나로 </a:t>
            </a:r>
            <a:r>
              <a:rPr lang="en-US" altLang="ko-KR" sz="1400" b="1" dirty="0">
                <a:latin typeface="+mn-ea"/>
              </a:rPr>
              <a:t>G-TELP </a:t>
            </a:r>
            <a:r>
              <a:rPr lang="ko-KR" altLang="en-US" sz="1400" b="1" dirty="0">
                <a:latin typeface="+mn-ea"/>
              </a:rPr>
              <a:t>정복</a:t>
            </a:r>
            <a:r>
              <a:rPr lang="en-US" altLang="ko-KR" sz="1400" b="1" dirty="0">
                <a:latin typeface="+mn-ea"/>
              </a:rPr>
              <a:t>!</a:t>
            </a:r>
          </a:p>
          <a:p>
            <a:pPr algn="ctr"/>
            <a:r>
              <a:rPr lang="en-US" altLang="ko-KR" sz="1400" b="1" i="0" dirty="0">
                <a:effectLst/>
                <a:latin typeface="+mn-ea"/>
              </a:rPr>
              <a:t>5</a:t>
            </a:r>
            <a:r>
              <a:rPr lang="ko-KR" altLang="en-US" sz="1400" b="1" i="0" dirty="0">
                <a:effectLst/>
                <a:latin typeface="+mn-ea"/>
              </a:rPr>
              <a:t>일만에 끝내는 </a:t>
            </a:r>
            <a:r>
              <a:rPr lang="en-US" altLang="ko-KR" sz="1400" b="1" dirty="0">
                <a:latin typeface="+mn-ea"/>
              </a:rPr>
              <a:t>G-TELP</a:t>
            </a:r>
            <a:endParaRPr lang="ko-KR" altLang="en-US" sz="1400" b="1" i="0" dirty="0">
              <a:effectLst/>
              <a:latin typeface="+mn-ea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E5608C1-46B4-79C5-B668-849DF96C1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098" y="2447144"/>
            <a:ext cx="1148244" cy="152471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F2B5A35-AA17-4696-0B6C-A7CA33710F19}"/>
              </a:ext>
            </a:extLst>
          </p:cNvPr>
          <p:cNvSpPr txBox="1"/>
          <p:nvPr/>
        </p:nvSpPr>
        <p:spPr>
          <a:xfrm>
            <a:off x="3026342" y="2453634"/>
            <a:ext cx="140231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◎ 각 </a:t>
            </a:r>
            <a:r>
              <a:rPr kumimoji="0" lang="ko-KR" altLang="en-US" sz="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챕터별</a:t>
            </a: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실전 시험에서 적용할 수 있는 암기법과 문제풀이 전략 전수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◎ </a:t>
            </a: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G-TELP </a:t>
            </a: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기출 유형의 독해 문제를 풀면서 독해 문제 풀이 전략을 학습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F2E8B5-7752-3454-72B6-733B8A9CC4D1}"/>
              </a:ext>
            </a:extLst>
          </p:cNvPr>
          <p:cNvSpPr txBox="1"/>
          <p:nvPr/>
        </p:nvSpPr>
        <p:spPr>
          <a:xfrm>
            <a:off x="4965052" y="1754471"/>
            <a:ext cx="29665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+mn-ea"/>
              </a:rPr>
              <a:t>한 시대가 한 장면으로</a:t>
            </a:r>
            <a:r>
              <a:rPr lang="en-US" altLang="ko-KR" sz="1400" b="1" dirty="0">
                <a:latin typeface="+mn-ea"/>
              </a:rPr>
              <a:t>!</a:t>
            </a:r>
          </a:p>
          <a:p>
            <a:pPr algn="ctr"/>
            <a:r>
              <a:rPr lang="ko-KR" altLang="en-US" sz="1400" b="1" i="0" dirty="0">
                <a:effectLst/>
                <a:latin typeface="+mn-ea"/>
              </a:rPr>
              <a:t>한 장으로 마스터하는 </a:t>
            </a:r>
            <a:r>
              <a:rPr lang="ko-KR" altLang="en-US" sz="1400" b="1" i="0" dirty="0" err="1">
                <a:effectLst/>
                <a:latin typeface="+mn-ea"/>
              </a:rPr>
              <a:t>한능검</a:t>
            </a:r>
            <a:endParaRPr lang="ko-KR" altLang="en-US" sz="1400" b="1" i="0" dirty="0">
              <a:effectLst/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4A5ECB-7017-B12B-061C-4DDD627376D1}"/>
              </a:ext>
            </a:extLst>
          </p:cNvPr>
          <p:cNvSpPr txBox="1"/>
          <p:nvPr/>
        </p:nvSpPr>
        <p:spPr>
          <a:xfrm>
            <a:off x="6406169" y="2405198"/>
            <a:ext cx="140231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◎ </a:t>
            </a:r>
            <a:r>
              <a:rPr lang="ko-KR" altLang="en-US" sz="8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시험에 반복 출제되는 주제를 빠르게 정리</a:t>
            </a:r>
            <a:endParaRPr lang="en-US" altLang="ko-KR" sz="800" b="1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◎ </a:t>
            </a:r>
            <a:r>
              <a:rPr kumimoji="0" lang="ko-KR" altLang="en-US" sz="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초단기</a:t>
            </a: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이론강의 </a:t>
            </a: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회독 </a:t>
            </a: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+ </a:t>
            </a: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한국사 </a:t>
            </a:r>
            <a:r>
              <a:rPr lang="ko-KR" altLang="en-US" sz="8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키워드 </a:t>
            </a:r>
            <a:r>
              <a:rPr lang="en-US" altLang="ko-KR" sz="8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N</a:t>
            </a:r>
            <a:r>
              <a:rPr lang="ko-KR" altLang="en-US" sz="8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제 복습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5591FCF-4074-6A74-8531-A2574FDF6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634" y="2442151"/>
            <a:ext cx="1230535" cy="154346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BAFE105-AFB3-1C09-50F5-8A311D3AA9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47" y="406085"/>
            <a:ext cx="333919" cy="38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998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15</a:t>
            </a:fld>
            <a:endParaRPr lang="ko-KR" altLang="en-US" dirty="0"/>
          </a:p>
        </p:txBody>
      </p:sp>
      <p:graphicFrame>
        <p:nvGraphicFramePr>
          <p:cNvPr id="3" name="Group 87">
            <a:extLst>
              <a:ext uri="{FF2B5EF4-FFF2-40B4-BE49-F238E27FC236}">
                <a16:creationId xmlns:a16="http://schemas.microsoft.com/office/drawing/2014/main" id="{11F38CC4-C7F9-ECE3-51F5-FD0A59A36DAD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6DEF82DA-603D-2DF2-00C5-62FA0A5BE7D3}"/>
              </a:ext>
            </a:extLst>
          </p:cNvPr>
          <p:cNvSpPr/>
          <p:nvPr/>
        </p:nvSpPr>
        <p:spPr>
          <a:xfrm>
            <a:off x="759060" y="107618"/>
            <a:ext cx="7978540" cy="431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E30660-A01D-F633-A71E-E6359648E7DF}"/>
              </a:ext>
            </a:extLst>
          </p:cNvPr>
          <p:cNvSpPr/>
          <p:nvPr/>
        </p:nvSpPr>
        <p:spPr>
          <a:xfrm>
            <a:off x="633530" y="60192"/>
            <a:ext cx="8229600" cy="6604753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5D6AE9-20F5-CD10-B4AE-943C60AAD9BD}"/>
              </a:ext>
            </a:extLst>
          </p:cNvPr>
          <p:cNvSpPr txBox="1"/>
          <p:nvPr/>
        </p:nvSpPr>
        <p:spPr>
          <a:xfrm>
            <a:off x="1717174" y="822260"/>
            <a:ext cx="399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꼼꼼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비교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747B23-A17C-C571-4557-A5776FE9CDBB}"/>
              </a:ext>
            </a:extLst>
          </p:cNvPr>
          <p:cNvSpPr txBox="1"/>
          <p:nvPr/>
        </p:nvSpPr>
        <p:spPr>
          <a:xfrm>
            <a:off x="1528592" y="1334330"/>
            <a:ext cx="646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수강 강좌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1F2257B-5260-5F5F-00FD-05B077A966A4}"/>
              </a:ext>
            </a:extLst>
          </p:cNvPr>
          <p:cNvSpPr/>
          <p:nvPr/>
        </p:nvSpPr>
        <p:spPr>
          <a:xfrm>
            <a:off x="1479700" y="625721"/>
            <a:ext cx="847849" cy="5817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89D321F-77D0-82DD-29CA-A549A0450F45}"/>
              </a:ext>
            </a:extLst>
          </p:cNvPr>
          <p:cNvSpPr/>
          <p:nvPr/>
        </p:nvSpPr>
        <p:spPr>
          <a:xfrm>
            <a:off x="1479700" y="1241846"/>
            <a:ext cx="847849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F5DEE86-3A19-4967-081C-F4D8C48017EF}"/>
              </a:ext>
            </a:extLst>
          </p:cNvPr>
          <p:cNvSpPr/>
          <p:nvPr/>
        </p:nvSpPr>
        <p:spPr>
          <a:xfrm>
            <a:off x="2465467" y="625722"/>
            <a:ext cx="1516114" cy="5853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F8CEB3C-33FD-851E-FC82-58FEFD9CD7B8}"/>
              </a:ext>
            </a:extLst>
          </p:cNvPr>
          <p:cNvSpPr/>
          <p:nvPr/>
        </p:nvSpPr>
        <p:spPr>
          <a:xfrm>
            <a:off x="2465467" y="1241846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B7FA92-D4E2-762D-C61E-5BB39640853C}"/>
              </a:ext>
            </a:extLst>
          </p:cNvPr>
          <p:cNvSpPr txBox="1"/>
          <p:nvPr/>
        </p:nvSpPr>
        <p:spPr>
          <a:xfrm>
            <a:off x="534226" y="139362"/>
            <a:ext cx="8516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미래인재경찰 최단기</a:t>
            </a:r>
            <a:r>
              <a:rPr kumimoji="0" lang="en-US" altLang="ko-KR" sz="20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X</a:t>
            </a: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고득점 합격</a:t>
            </a:r>
            <a:r>
              <a:rPr kumimoji="0" lang="en-US" altLang="ko-KR" sz="20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! </a:t>
            </a:r>
            <a:r>
              <a:rPr kumimoji="0" lang="ko-KR" altLang="en-US" sz="20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경찰 간부 미래패스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02A928-B09A-13C5-9402-B459749047AB}"/>
              </a:ext>
            </a:extLst>
          </p:cNvPr>
          <p:cNvSpPr txBox="1"/>
          <p:nvPr/>
        </p:nvSpPr>
        <p:spPr>
          <a:xfrm>
            <a:off x="2465467" y="703266"/>
            <a:ext cx="146345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73</a:t>
            </a:r>
            <a:r>
              <a:rPr kumimoji="1" lang="ko-KR" altLang="en-US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</a:t>
            </a:r>
            <a:r>
              <a:rPr kumimoji="1" lang="en-US" altLang="ko-KR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kumimoji="1" lang="ko-KR" altLang="en-US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  <a:endParaRPr kumimoji="1" lang="en-US" altLang="ko-KR" sz="11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6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간부 미래패스</a:t>
            </a:r>
            <a:endParaRPr kumimoji="1" lang="en-US" altLang="ko-KR" sz="16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761E21-F9B6-9F51-17FC-12A9EBCEC3E8}"/>
              </a:ext>
            </a:extLst>
          </p:cNvPr>
          <p:cNvSpPr txBox="1"/>
          <p:nvPr/>
        </p:nvSpPr>
        <p:spPr>
          <a:xfrm>
            <a:off x="2549604" y="1342097"/>
            <a:ext cx="12362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경찰 간부 전 강좌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95D5B9-BCBA-5197-E161-8B58866E299A}"/>
              </a:ext>
            </a:extLst>
          </p:cNvPr>
          <p:cNvSpPr txBox="1"/>
          <p:nvPr/>
        </p:nvSpPr>
        <p:spPr>
          <a:xfrm>
            <a:off x="1528591" y="1837361"/>
            <a:ext cx="646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수강 기간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0F68EC30-30E5-88C8-376E-62FCC13465B4}"/>
              </a:ext>
            </a:extLst>
          </p:cNvPr>
          <p:cNvSpPr/>
          <p:nvPr/>
        </p:nvSpPr>
        <p:spPr>
          <a:xfrm>
            <a:off x="1479700" y="1744877"/>
            <a:ext cx="847849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463573C-52D1-C5B8-8E4D-BEDC8101CE50}"/>
              </a:ext>
            </a:extLst>
          </p:cNvPr>
          <p:cNvSpPr/>
          <p:nvPr/>
        </p:nvSpPr>
        <p:spPr>
          <a:xfrm>
            <a:off x="2465467" y="1744877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737F0F-33A4-9C50-18C1-770873B0B4DD}"/>
              </a:ext>
            </a:extLst>
          </p:cNvPr>
          <p:cNvSpPr txBox="1"/>
          <p:nvPr/>
        </p:nvSpPr>
        <p:spPr>
          <a:xfrm>
            <a:off x="2568906" y="1837361"/>
            <a:ext cx="1359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23</a:t>
            </a:r>
            <a:r>
              <a:rPr kumimoji="1" lang="ko-KR" altLang="en-US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kumimoji="1" lang="ko-KR" altLang="en-US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kumimoji="1" lang="en-US" altLang="ko-KR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31</a:t>
            </a:r>
            <a:r>
              <a:rPr kumimoji="1" lang="ko-KR" altLang="en-US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일까지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EFCBADB-71DF-CDD3-F028-E2C526BAE0B6}"/>
              </a:ext>
            </a:extLst>
          </p:cNvPr>
          <p:cNvSpPr txBox="1"/>
          <p:nvPr/>
        </p:nvSpPr>
        <p:spPr>
          <a:xfrm>
            <a:off x="1525951" y="3507026"/>
            <a:ext cx="7553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학습 포인트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797FE5E-1BEF-D77D-B1A2-990A2687FE22}"/>
              </a:ext>
            </a:extLst>
          </p:cNvPr>
          <p:cNvSpPr/>
          <p:nvPr/>
        </p:nvSpPr>
        <p:spPr>
          <a:xfrm>
            <a:off x="1479700" y="3414542"/>
            <a:ext cx="847849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56080E1D-0D4D-D81B-37DD-F2979FC211DC}"/>
              </a:ext>
            </a:extLst>
          </p:cNvPr>
          <p:cNvSpPr/>
          <p:nvPr/>
        </p:nvSpPr>
        <p:spPr>
          <a:xfrm>
            <a:off x="2465467" y="3414542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C2D413-C902-250D-93F2-8A09722E056E}"/>
              </a:ext>
            </a:extLst>
          </p:cNvPr>
          <p:cNvSpPr txBox="1"/>
          <p:nvPr/>
        </p:nvSpPr>
        <p:spPr>
          <a:xfrm>
            <a:off x="2360240" y="3529851"/>
            <a:ext cx="16995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20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지급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C40F33F-4F16-BEE4-C295-7872EAF4066F}"/>
              </a:ext>
            </a:extLst>
          </p:cNvPr>
          <p:cNvSpPr txBox="1"/>
          <p:nvPr/>
        </p:nvSpPr>
        <p:spPr>
          <a:xfrm>
            <a:off x="1431935" y="4608349"/>
            <a:ext cx="889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 적용 시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혜택가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80EC067F-454A-F3C5-C50C-045EC795E950}"/>
              </a:ext>
            </a:extLst>
          </p:cNvPr>
          <p:cNvSpPr/>
          <p:nvPr/>
        </p:nvSpPr>
        <p:spPr>
          <a:xfrm>
            <a:off x="1479701" y="4568991"/>
            <a:ext cx="847848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A59872A-D5B2-7194-B6EE-66EEBB68A895}"/>
              </a:ext>
            </a:extLst>
          </p:cNvPr>
          <p:cNvSpPr txBox="1"/>
          <p:nvPr/>
        </p:nvSpPr>
        <p:spPr>
          <a:xfrm>
            <a:off x="1645619" y="2737646"/>
            <a:ext cx="4828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혜택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96FB513A-DE18-7D60-583E-185E39D2D8B0}"/>
              </a:ext>
            </a:extLst>
          </p:cNvPr>
          <p:cNvSpPr/>
          <p:nvPr/>
        </p:nvSpPr>
        <p:spPr>
          <a:xfrm>
            <a:off x="1479700" y="2727005"/>
            <a:ext cx="847849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CA36BA2B-F0C2-210F-EAFB-860643985C9A}"/>
              </a:ext>
            </a:extLst>
          </p:cNvPr>
          <p:cNvSpPr/>
          <p:nvPr/>
        </p:nvSpPr>
        <p:spPr>
          <a:xfrm>
            <a:off x="2465467" y="2727005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7D16B42-5FD9-AA13-4F39-61C591682C18}"/>
              </a:ext>
            </a:extLst>
          </p:cNvPr>
          <p:cNvSpPr txBox="1"/>
          <p:nvPr/>
        </p:nvSpPr>
        <p:spPr>
          <a:xfrm>
            <a:off x="1645619" y="3072555"/>
            <a:ext cx="4828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혜택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0CBB750D-D904-DEF8-FEB0-0AD02D66F618}"/>
              </a:ext>
            </a:extLst>
          </p:cNvPr>
          <p:cNvSpPr/>
          <p:nvPr/>
        </p:nvSpPr>
        <p:spPr>
          <a:xfrm>
            <a:off x="1479700" y="3061914"/>
            <a:ext cx="847849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0C3BF030-9C92-DF42-C8C8-0C71AFC4D195}"/>
              </a:ext>
            </a:extLst>
          </p:cNvPr>
          <p:cNvSpPr/>
          <p:nvPr/>
        </p:nvSpPr>
        <p:spPr>
          <a:xfrm>
            <a:off x="2465467" y="3061914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53B9E3A-5A98-ECB0-39E0-A98C0E5A6E80}"/>
              </a:ext>
            </a:extLst>
          </p:cNvPr>
          <p:cNvSpPr txBox="1"/>
          <p:nvPr/>
        </p:nvSpPr>
        <p:spPr>
          <a:xfrm>
            <a:off x="2700074" y="2752082"/>
            <a:ext cx="10198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G-TELP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강좌 제공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76ADAF6-CC27-1AF9-EFE3-C1022F3BF220}"/>
              </a:ext>
            </a:extLst>
          </p:cNvPr>
          <p:cNvSpPr txBox="1"/>
          <p:nvPr/>
        </p:nvSpPr>
        <p:spPr>
          <a:xfrm>
            <a:off x="2710494" y="3095380"/>
            <a:ext cx="9989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한능검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강좌 제공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53347021-C74D-DD3B-AE68-5043FE24F3C9}"/>
              </a:ext>
            </a:extLst>
          </p:cNvPr>
          <p:cNvSpPr/>
          <p:nvPr/>
        </p:nvSpPr>
        <p:spPr>
          <a:xfrm>
            <a:off x="1592432" y="6169820"/>
            <a:ext cx="6105523" cy="337165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5DD2F43-38BF-B097-145B-AF253BEB3DEB}"/>
              </a:ext>
            </a:extLst>
          </p:cNvPr>
          <p:cNvSpPr txBox="1"/>
          <p:nvPr/>
        </p:nvSpPr>
        <p:spPr>
          <a:xfrm>
            <a:off x="1592432" y="6262661"/>
            <a:ext cx="46765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latin typeface="+mn-ea"/>
              </a:rPr>
              <a:t>□ 패스 구매 관련 유의사항을 모두 확인하였고 이에 동의합니다</a:t>
            </a:r>
            <a:r>
              <a:rPr lang="en-US" altLang="ko-KR" sz="900" dirty="0">
                <a:latin typeface="+mn-ea"/>
              </a:rPr>
              <a:t>.</a:t>
            </a:r>
            <a:endParaRPr lang="ko-KR" altLang="en-US" sz="9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D2B4492-FD4D-F43E-FD9C-C32DDA588B5B}"/>
              </a:ext>
            </a:extLst>
          </p:cNvPr>
          <p:cNvSpPr txBox="1"/>
          <p:nvPr/>
        </p:nvSpPr>
        <p:spPr>
          <a:xfrm>
            <a:off x="5023120" y="6261029"/>
            <a:ext cx="15621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u="sng" dirty="0">
                <a:latin typeface="+mn-ea"/>
              </a:rPr>
              <a:t>유의 사항 확인하기 </a:t>
            </a:r>
            <a:r>
              <a:rPr lang="en-US" altLang="ko-KR" sz="900" u="sng" dirty="0">
                <a:latin typeface="+mn-ea"/>
              </a:rPr>
              <a:t>&gt;</a:t>
            </a:r>
            <a:endParaRPr lang="ko-KR" altLang="en-US" sz="900" u="sng" dirty="0">
              <a:latin typeface="+mn-ea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06B181B8-F956-D80C-EFBF-687CE145CDFA}"/>
              </a:ext>
            </a:extLst>
          </p:cNvPr>
          <p:cNvSpPr/>
          <p:nvPr/>
        </p:nvSpPr>
        <p:spPr>
          <a:xfrm>
            <a:off x="1376118" y="6169774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2" name="모서리가 둥근 직사각형 189">
            <a:extLst>
              <a:ext uri="{FF2B5EF4-FFF2-40B4-BE49-F238E27FC236}">
                <a16:creationId xmlns:a16="http://schemas.microsoft.com/office/drawing/2014/main" id="{093F30F5-9502-F7E5-23E5-997C5C4C180C}"/>
              </a:ext>
            </a:extLst>
          </p:cNvPr>
          <p:cNvSpPr/>
          <p:nvPr/>
        </p:nvSpPr>
        <p:spPr>
          <a:xfrm>
            <a:off x="6670845" y="6053980"/>
            <a:ext cx="1698528" cy="431207"/>
          </a:xfrm>
          <a:prstGeom prst="roundRect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100" b="1" spc="-100" dirty="0">
                <a:solidFill>
                  <a:schemeClr val="bg1"/>
                </a:solidFill>
                <a:latin typeface="+mn-ea"/>
              </a:rPr>
              <a:t>경찰 간부</a:t>
            </a:r>
            <a:endParaRPr lang="en-US" altLang="ko-KR" sz="1100" b="1" spc="-1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100" b="1" spc="-100" dirty="0">
                <a:solidFill>
                  <a:schemeClr val="bg1"/>
                </a:solidFill>
                <a:latin typeface="+mn-ea"/>
              </a:rPr>
              <a:t>미래패스 신청하기 </a:t>
            </a:r>
            <a:r>
              <a:rPr lang="en-US" altLang="ko-KR" sz="1100" b="1" spc="-100" dirty="0">
                <a:solidFill>
                  <a:schemeClr val="bg1"/>
                </a:solidFill>
                <a:latin typeface="+mn-ea"/>
              </a:rPr>
              <a:t>&gt;</a:t>
            </a:r>
            <a:endParaRPr lang="ko-KR" altLang="en-US" sz="1100" b="1" spc="-1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B2D2CF69-B86F-43F1-7D75-CD8EA6560543}"/>
              </a:ext>
            </a:extLst>
          </p:cNvPr>
          <p:cNvSpPr/>
          <p:nvPr/>
        </p:nvSpPr>
        <p:spPr>
          <a:xfrm>
            <a:off x="5592786" y="5940447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+mn-ea"/>
              </a:rPr>
              <a:t>3</a:t>
            </a:r>
            <a:endParaRPr lang="ko-KR" altLang="en-US" sz="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38368114-F485-0B5F-A033-0C4CF6F5A53A}"/>
              </a:ext>
            </a:extLst>
          </p:cNvPr>
          <p:cNvSpPr/>
          <p:nvPr/>
        </p:nvSpPr>
        <p:spPr>
          <a:xfrm>
            <a:off x="2222694" y="478752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733E094B-531F-3A30-025D-DF9AFA35CF20}"/>
              </a:ext>
            </a:extLst>
          </p:cNvPr>
          <p:cNvSpPr/>
          <p:nvPr/>
        </p:nvSpPr>
        <p:spPr>
          <a:xfrm>
            <a:off x="4244884" y="625722"/>
            <a:ext cx="1516114" cy="5853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605D0673-B303-A946-2E27-63461C16441D}"/>
              </a:ext>
            </a:extLst>
          </p:cNvPr>
          <p:cNvSpPr/>
          <p:nvPr/>
        </p:nvSpPr>
        <p:spPr>
          <a:xfrm>
            <a:off x="4244884" y="1241846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E775899A-7156-81FB-006D-192C0F9E0C26}"/>
              </a:ext>
            </a:extLst>
          </p:cNvPr>
          <p:cNvSpPr/>
          <p:nvPr/>
        </p:nvSpPr>
        <p:spPr>
          <a:xfrm>
            <a:off x="6042002" y="625722"/>
            <a:ext cx="1516114" cy="5853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ABED06CD-EFC3-0F1B-C6CB-8BAC2F8114D5}"/>
              </a:ext>
            </a:extLst>
          </p:cNvPr>
          <p:cNvSpPr/>
          <p:nvPr/>
        </p:nvSpPr>
        <p:spPr>
          <a:xfrm>
            <a:off x="6042002" y="1241846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C519D08-D3ED-CA06-1566-950EED5C2640}"/>
              </a:ext>
            </a:extLst>
          </p:cNvPr>
          <p:cNvSpPr txBox="1"/>
          <p:nvPr/>
        </p:nvSpPr>
        <p:spPr>
          <a:xfrm>
            <a:off x="4281443" y="680003"/>
            <a:ext cx="1353256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1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73</a:t>
            </a:r>
            <a:r>
              <a:rPr kumimoji="1" lang="ko-KR" altLang="en-US" sz="11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</a:t>
            </a:r>
            <a:endParaRPr kumimoji="1" lang="en-US" altLang="ko-KR" sz="1100" b="1" spc="-150" dirty="0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6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간부 미래패스</a:t>
            </a:r>
            <a:endParaRPr kumimoji="1" lang="en-US" altLang="ko-KR" sz="1600" b="1" spc="-150" dirty="0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84046B25-13F0-3EA8-F920-2ACABE922373}"/>
              </a:ext>
            </a:extLst>
          </p:cNvPr>
          <p:cNvSpPr/>
          <p:nvPr/>
        </p:nvSpPr>
        <p:spPr>
          <a:xfrm>
            <a:off x="4244884" y="1744877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DE25C38D-C1E2-47DF-8245-BAB4149DF827}"/>
              </a:ext>
            </a:extLst>
          </p:cNvPr>
          <p:cNvSpPr/>
          <p:nvPr/>
        </p:nvSpPr>
        <p:spPr>
          <a:xfrm>
            <a:off x="6042002" y="1744877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D6B919A-EE86-C963-ABD3-C980028D91A6}"/>
              </a:ext>
            </a:extLst>
          </p:cNvPr>
          <p:cNvSpPr txBox="1"/>
          <p:nvPr/>
        </p:nvSpPr>
        <p:spPr>
          <a:xfrm>
            <a:off x="4278299" y="1804463"/>
            <a:ext cx="13308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23</a:t>
            </a:r>
            <a:r>
              <a:rPr kumimoji="1" lang="ko-KR" altLang="en-US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kumimoji="1" lang="ko-KR" altLang="en-US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kumimoji="1" lang="en-US" altLang="ko-KR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31</a:t>
            </a:r>
            <a:r>
              <a:rPr kumimoji="1" lang="ko-KR" altLang="en-US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일까지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38316C0-2CD1-E225-A7C5-AB5D539A4D6D}"/>
              </a:ext>
            </a:extLst>
          </p:cNvPr>
          <p:cNvSpPr txBox="1"/>
          <p:nvPr/>
        </p:nvSpPr>
        <p:spPr>
          <a:xfrm>
            <a:off x="4384823" y="1342097"/>
            <a:ext cx="12362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경찰 간부 전 강좌</a:t>
            </a:r>
            <a:endParaRPr kumimoji="1" lang="en-US" altLang="ko-KR" sz="1000" b="1" spc="-150" dirty="0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E2A28348-406C-0895-D4FD-893272360113}"/>
              </a:ext>
            </a:extLst>
          </p:cNvPr>
          <p:cNvSpPr/>
          <p:nvPr/>
        </p:nvSpPr>
        <p:spPr>
          <a:xfrm>
            <a:off x="4244884" y="3414542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F4C02E17-42B4-CF8E-FECA-33F2FAD45629}"/>
              </a:ext>
            </a:extLst>
          </p:cNvPr>
          <p:cNvSpPr/>
          <p:nvPr/>
        </p:nvSpPr>
        <p:spPr>
          <a:xfrm>
            <a:off x="6042002" y="3414542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ED55D79-5721-7AE9-D854-E2B4F3531BA9}"/>
              </a:ext>
            </a:extLst>
          </p:cNvPr>
          <p:cNvSpPr txBox="1"/>
          <p:nvPr/>
        </p:nvSpPr>
        <p:spPr>
          <a:xfrm>
            <a:off x="4228613" y="3529851"/>
            <a:ext cx="1430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  <a:r>
              <a:rPr kumimoji="1" lang="en-US" altLang="ko-KR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  <a:r>
              <a:rPr kumimoji="1" lang="en-US" altLang="ko-KR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20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 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지급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E7B6BF1-275A-C2BD-5A23-B57E4590E65F}"/>
              </a:ext>
            </a:extLst>
          </p:cNvPr>
          <p:cNvSpPr txBox="1"/>
          <p:nvPr/>
        </p:nvSpPr>
        <p:spPr>
          <a:xfrm>
            <a:off x="6203197" y="1275607"/>
            <a:ext cx="12362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경찰 간부</a:t>
            </a:r>
            <a:r>
              <a:rPr kumimoji="1" lang="en-US" altLang="ko-KR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순경 전 강좌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2486598-6F9F-4747-ED3D-B94DB2E6F1D9}"/>
              </a:ext>
            </a:extLst>
          </p:cNvPr>
          <p:cNvSpPr txBox="1"/>
          <p:nvPr/>
        </p:nvSpPr>
        <p:spPr>
          <a:xfrm>
            <a:off x="6237866" y="722043"/>
            <a:ext cx="1027845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100" b="1" i="0" u="none" strike="noStrike" kern="1200" cap="none" spc="-15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간부</a:t>
            </a:r>
            <a:r>
              <a:rPr kumimoji="1" lang="en-US" altLang="ko-KR" sz="1100" b="1" i="0" u="none" strike="noStrike" kern="1200" cap="none" spc="-15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+</a:t>
            </a:r>
            <a:r>
              <a:rPr kumimoji="1" lang="ko-KR" altLang="en-US" sz="1100" b="1" i="0" u="none" strike="noStrike" kern="1200" cap="none" spc="-15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순경 통합</a:t>
            </a:r>
            <a:endParaRPr kumimoji="1" lang="en-US" altLang="ko-KR" sz="1100" b="1" i="0" u="none" strike="noStrike" kern="1200" cap="none" spc="-15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1" i="0" u="none" strike="noStrike" kern="1200" cap="none" spc="-15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미래패스</a:t>
            </a:r>
            <a:endParaRPr kumimoji="1" lang="en-US" altLang="ko-KR" sz="1600" b="1" i="0" u="none" strike="noStrike" kern="1200" cap="none" spc="-15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499A889-D2AA-B1A4-E177-492AD61FBCC7}"/>
              </a:ext>
            </a:extLst>
          </p:cNvPr>
          <p:cNvSpPr txBox="1"/>
          <p:nvPr/>
        </p:nvSpPr>
        <p:spPr>
          <a:xfrm>
            <a:off x="6086382" y="1804463"/>
            <a:ext cx="13308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23</a:t>
            </a:r>
            <a:r>
              <a:rPr kumimoji="1" lang="ko-KR" altLang="en-US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kumimoji="1" lang="ko-KR" altLang="en-US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kumimoji="1" lang="en-US" altLang="ko-KR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31</a:t>
            </a:r>
            <a:r>
              <a:rPr kumimoji="1" lang="ko-KR" altLang="en-US" sz="12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일까지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EBDE653-F5E4-EF85-5C42-674C6A7BF023}"/>
              </a:ext>
            </a:extLst>
          </p:cNvPr>
          <p:cNvSpPr txBox="1"/>
          <p:nvPr/>
        </p:nvSpPr>
        <p:spPr>
          <a:xfrm>
            <a:off x="6507425" y="4684300"/>
            <a:ext cx="7582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1,290,000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510C59B8-E762-D32B-19E9-526D60311EC1}"/>
              </a:ext>
            </a:extLst>
          </p:cNvPr>
          <p:cNvCxnSpPr>
            <a:cxnSpLocks/>
          </p:cNvCxnSpPr>
          <p:nvPr/>
        </p:nvCxnSpPr>
        <p:spPr>
          <a:xfrm>
            <a:off x="6537161" y="4802825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E7850F77-1AFE-E62F-6644-06BC4F99FCBA}"/>
              </a:ext>
            </a:extLst>
          </p:cNvPr>
          <p:cNvSpPr txBox="1"/>
          <p:nvPr/>
        </p:nvSpPr>
        <p:spPr>
          <a:xfrm>
            <a:off x="6015633" y="3529851"/>
            <a:ext cx="1430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  <a:r>
              <a:rPr kumimoji="1" lang="en-US" altLang="ko-KR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 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지급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0E122B7-C271-1296-F333-6BC9BF8F8E92}"/>
              </a:ext>
            </a:extLst>
          </p:cNvPr>
          <p:cNvSpPr txBox="1"/>
          <p:nvPr/>
        </p:nvSpPr>
        <p:spPr>
          <a:xfrm>
            <a:off x="6614845" y="4902523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990,000</a:t>
            </a:r>
            <a:r>
              <a:rPr kumimoji="1" lang="ko-KR" altLang="en-US" sz="14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91" name="모서리가 둥근 직사각형 93">
            <a:extLst>
              <a:ext uri="{FF2B5EF4-FFF2-40B4-BE49-F238E27FC236}">
                <a16:creationId xmlns:a16="http://schemas.microsoft.com/office/drawing/2014/main" id="{0ED8F355-8B55-4D7A-366D-8027A5833DEF}"/>
              </a:ext>
            </a:extLst>
          </p:cNvPr>
          <p:cNvSpPr/>
          <p:nvPr/>
        </p:nvSpPr>
        <p:spPr>
          <a:xfrm>
            <a:off x="6129313" y="4993890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93" name="사각형: 둥근 모서리 92">
            <a:extLst>
              <a:ext uri="{FF2B5EF4-FFF2-40B4-BE49-F238E27FC236}">
                <a16:creationId xmlns:a16="http://schemas.microsoft.com/office/drawing/2014/main" id="{D1A57411-D6DD-E5BC-FE46-2EFFFBC628B9}"/>
              </a:ext>
            </a:extLst>
          </p:cNvPr>
          <p:cNvSpPr/>
          <p:nvPr/>
        </p:nvSpPr>
        <p:spPr>
          <a:xfrm>
            <a:off x="2465467" y="4568991"/>
            <a:ext cx="1516114" cy="15603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68B943E-E086-A191-4B80-0B012F31AA03}"/>
              </a:ext>
            </a:extLst>
          </p:cNvPr>
          <p:cNvSpPr txBox="1"/>
          <p:nvPr/>
        </p:nvSpPr>
        <p:spPr>
          <a:xfrm>
            <a:off x="3098732" y="5107949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E87F6066-D4C1-EDD3-F97F-E2B6A3C7C16A}"/>
              </a:ext>
            </a:extLst>
          </p:cNvPr>
          <p:cNvSpPr txBox="1"/>
          <p:nvPr/>
        </p:nvSpPr>
        <p:spPr>
          <a:xfrm>
            <a:off x="2882837" y="4684300"/>
            <a:ext cx="733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1,490,000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33D019BA-856D-992B-44BB-5F3BC0949241}"/>
              </a:ext>
            </a:extLst>
          </p:cNvPr>
          <p:cNvCxnSpPr>
            <a:cxnSpLocks/>
          </p:cNvCxnSpPr>
          <p:nvPr/>
        </p:nvCxnSpPr>
        <p:spPr>
          <a:xfrm>
            <a:off x="3013917" y="4802825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화살표 연결선 96">
            <a:extLst>
              <a:ext uri="{FF2B5EF4-FFF2-40B4-BE49-F238E27FC236}">
                <a16:creationId xmlns:a16="http://schemas.microsoft.com/office/drawing/2014/main" id="{C3BFBA02-B100-73A6-33AA-95A74C576A0B}"/>
              </a:ext>
            </a:extLst>
          </p:cNvPr>
          <p:cNvCxnSpPr>
            <a:cxnSpLocks/>
          </p:cNvCxnSpPr>
          <p:nvPr/>
        </p:nvCxnSpPr>
        <p:spPr>
          <a:xfrm flipH="1">
            <a:off x="3278303" y="4802825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70247431-7C6D-4916-FE81-D423ED15C66F}"/>
              </a:ext>
            </a:extLst>
          </p:cNvPr>
          <p:cNvSpPr txBox="1"/>
          <p:nvPr/>
        </p:nvSpPr>
        <p:spPr>
          <a:xfrm>
            <a:off x="2961111" y="4902523"/>
            <a:ext cx="10214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1,190,000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99" name="모서리가 둥근 직사각형 93">
            <a:extLst>
              <a:ext uri="{FF2B5EF4-FFF2-40B4-BE49-F238E27FC236}">
                <a16:creationId xmlns:a16="http://schemas.microsoft.com/office/drawing/2014/main" id="{272D7557-EFE6-2CDD-8725-B45167B1346D}"/>
              </a:ext>
            </a:extLst>
          </p:cNvPr>
          <p:cNvSpPr/>
          <p:nvPr/>
        </p:nvSpPr>
        <p:spPr>
          <a:xfrm>
            <a:off x="2552778" y="4993890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100" name="모서리가 둥근 직사각형 93">
            <a:extLst>
              <a:ext uri="{FF2B5EF4-FFF2-40B4-BE49-F238E27FC236}">
                <a16:creationId xmlns:a16="http://schemas.microsoft.com/office/drawing/2014/main" id="{96A60EDB-AF5C-D323-2BDE-1BCD9A3BD763}"/>
              </a:ext>
            </a:extLst>
          </p:cNvPr>
          <p:cNvSpPr/>
          <p:nvPr/>
        </p:nvSpPr>
        <p:spPr>
          <a:xfrm>
            <a:off x="2552778" y="5203750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37138D88-1B3B-FF77-4827-D532C0C673AF}"/>
              </a:ext>
            </a:extLst>
          </p:cNvPr>
          <p:cNvSpPr txBox="1"/>
          <p:nvPr/>
        </p:nvSpPr>
        <p:spPr>
          <a:xfrm>
            <a:off x="6614845" y="5105328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790,000</a:t>
            </a:r>
            <a:r>
              <a:rPr kumimoji="1" lang="ko-KR" altLang="en-US" sz="14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02" name="모서리가 둥근 직사각형 93">
            <a:extLst>
              <a:ext uri="{FF2B5EF4-FFF2-40B4-BE49-F238E27FC236}">
                <a16:creationId xmlns:a16="http://schemas.microsoft.com/office/drawing/2014/main" id="{E9A1D384-FD7A-D77D-5021-5BACDFB9F775}"/>
              </a:ext>
            </a:extLst>
          </p:cNvPr>
          <p:cNvSpPr/>
          <p:nvPr/>
        </p:nvSpPr>
        <p:spPr>
          <a:xfrm>
            <a:off x="6129313" y="5201129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7BF81025-43A7-23AC-BEE8-47A4099183E7}"/>
              </a:ext>
            </a:extLst>
          </p:cNvPr>
          <p:cNvSpPr txBox="1"/>
          <p:nvPr/>
        </p:nvSpPr>
        <p:spPr>
          <a:xfrm>
            <a:off x="3098731" y="5308750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04" name="모서리가 둥근 직사각형 93">
            <a:extLst>
              <a:ext uri="{FF2B5EF4-FFF2-40B4-BE49-F238E27FC236}">
                <a16:creationId xmlns:a16="http://schemas.microsoft.com/office/drawing/2014/main" id="{53FCF473-CBF2-DF12-E06F-CE85A9C613F9}"/>
              </a:ext>
            </a:extLst>
          </p:cNvPr>
          <p:cNvSpPr/>
          <p:nvPr/>
        </p:nvSpPr>
        <p:spPr>
          <a:xfrm>
            <a:off x="2552778" y="5404551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</a:p>
        </p:txBody>
      </p:sp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BAF6201E-70D0-EDC7-605B-4464BBCEAD2A}"/>
              </a:ext>
            </a:extLst>
          </p:cNvPr>
          <p:cNvSpPr/>
          <p:nvPr/>
        </p:nvSpPr>
        <p:spPr>
          <a:xfrm>
            <a:off x="2397646" y="594973"/>
            <a:ext cx="1627515" cy="5574801"/>
          </a:xfrm>
          <a:prstGeom prst="roundRect">
            <a:avLst>
              <a:gd name="adj" fmla="val 13059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rgbClr val="FF3334"/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4DE899D8-C3BF-53FC-2E82-5695C1186F7D}"/>
              </a:ext>
            </a:extLst>
          </p:cNvPr>
          <p:cNvSpPr/>
          <p:nvPr/>
        </p:nvSpPr>
        <p:spPr>
          <a:xfrm>
            <a:off x="6012550" y="4576503"/>
            <a:ext cx="1516114" cy="132343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4" name="사각형: 둥근 모서리 113">
            <a:extLst>
              <a:ext uri="{FF2B5EF4-FFF2-40B4-BE49-F238E27FC236}">
                <a16:creationId xmlns:a16="http://schemas.microsoft.com/office/drawing/2014/main" id="{849298AA-41EF-3C45-E8BF-1BDFEF2E7EBC}"/>
              </a:ext>
            </a:extLst>
          </p:cNvPr>
          <p:cNvSpPr/>
          <p:nvPr/>
        </p:nvSpPr>
        <p:spPr>
          <a:xfrm>
            <a:off x="4244884" y="2727005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FFC8BB39-9DE6-11FD-F660-A754B771DFA8}"/>
              </a:ext>
            </a:extLst>
          </p:cNvPr>
          <p:cNvSpPr/>
          <p:nvPr/>
        </p:nvSpPr>
        <p:spPr>
          <a:xfrm>
            <a:off x="6042002" y="2727005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315DC06-26EC-4E45-B11F-3066F6768B0E}"/>
              </a:ext>
            </a:extLst>
          </p:cNvPr>
          <p:cNvSpPr txBox="1"/>
          <p:nvPr/>
        </p:nvSpPr>
        <p:spPr>
          <a:xfrm>
            <a:off x="4433796" y="2752082"/>
            <a:ext cx="10198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G-TELP 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강좌 제공</a:t>
            </a:r>
          </a:p>
        </p:txBody>
      </p:sp>
      <p:sp>
        <p:nvSpPr>
          <p:cNvPr id="117" name="사각형: 둥근 모서리 116">
            <a:extLst>
              <a:ext uri="{FF2B5EF4-FFF2-40B4-BE49-F238E27FC236}">
                <a16:creationId xmlns:a16="http://schemas.microsoft.com/office/drawing/2014/main" id="{38B0639F-C264-C7E7-3D97-19B2F62795D9}"/>
              </a:ext>
            </a:extLst>
          </p:cNvPr>
          <p:cNvSpPr/>
          <p:nvPr/>
        </p:nvSpPr>
        <p:spPr>
          <a:xfrm>
            <a:off x="4244884" y="3061914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8" name="사각형: 둥근 모서리 117">
            <a:extLst>
              <a:ext uri="{FF2B5EF4-FFF2-40B4-BE49-F238E27FC236}">
                <a16:creationId xmlns:a16="http://schemas.microsoft.com/office/drawing/2014/main" id="{128D1BBA-1B56-0878-3EFF-06FD6C8B9342}"/>
              </a:ext>
            </a:extLst>
          </p:cNvPr>
          <p:cNvSpPr/>
          <p:nvPr/>
        </p:nvSpPr>
        <p:spPr>
          <a:xfrm>
            <a:off x="6042002" y="3061914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8600350-7E82-8D8D-FAAA-D1D683A5D457}"/>
              </a:ext>
            </a:extLst>
          </p:cNvPr>
          <p:cNvSpPr txBox="1"/>
          <p:nvPr/>
        </p:nvSpPr>
        <p:spPr>
          <a:xfrm>
            <a:off x="4444216" y="3095380"/>
            <a:ext cx="9989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 err="1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한능검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강좌 제공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C59B69C-5E27-7759-90F6-DE379DF17FE2}"/>
              </a:ext>
            </a:extLst>
          </p:cNvPr>
          <p:cNvSpPr txBox="1"/>
          <p:nvPr/>
        </p:nvSpPr>
        <p:spPr>
          <a:xfrm>
            <a:off x="6274945" y="2752082"/>
            <a:ext cx="10198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G-TELP 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강좌 제공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F4DDF9EA-F972-D681-FC07-25C34DFB27D1}"/>
              </a:ext>
            </a:extLst>
          </p:cNvPr>
          <p:cNvSpPr txBox="1"/>
          <p:nvPr/>
        </p:nvSpPr>
        <p:spPr>
          <a:xfrm>
            <a:off x="6285365" y="3095380"/>
            <a:ext cx="9989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 err="1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한능검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강좌 제공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DBBFEA9E-C1C8-BF48-CFA4-02D5B519A531}"/>
              </a:ext>
            </a:extLst>
          </p:cNvPr>
          <p:cNvSpPr txBox="1"/>
          <p:nvPr/>
        </p:nvSpPr>
        <p:spPr>
          <a:xfrm>
            <a:off x="2552778" y="5555638"/>
            <a:ext cx="696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최종</a:t>
            </a:r>
            <a:endParaRPr kumimoji="1" lang="en-US" altLang="ko-KR" sz="1400" b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합격 시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7D310756-0127-0304-7346-ABB8057D3016}"/>
              </a:ext>
            </a:extLst>
          </p:cNvPr>
          <p:cNvSpPr txBox="1"/>
          <p:nvPr/>
        </p:nvSpPr>
        <p:spPr>
          <a:xfrm>
            <a:off x="3215335" y="5544536"/>
            <a:ext cx="397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i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0</a:t>
            </a:r>
            <a:endParaRPr kumimoji="1" lang="ko-KR" altLang="en-US" sz="3200" b="1" i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D9A4761E-D3EF-9B0E-88DA-172C182ECF05}"/>
              </a:ext>
            </a:extLst>
          </p:cNvPr>
          <p:cNvSpPr txBox="1"/>
          <p:nvPr/>
        </p:nvSpPr>
        <p:spPr>
          <a:xfrm>
            <a:off x="3503479" y="5781138"/>
            <a:ext cx="341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원</a:t>
            </a:r>
            <a:endParaRPr kumimoji="1" lang="ko-KR" altLang="en-US" sz="1400" b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C65D95-4336-AAF5-4336-81C4343E0BC8}"/>
              </a:ext>
            </a:extLst>
          </p:cNvPr>
          <p:cNvSpPr txBox="1"/>
          <p:nvPr/>
        </p:nvSpPr>
        <p:spPr>
          <a:xfrm>
            <a:off x="2389428" y="2037504"/>
            <a:ext cx="15872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*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불합격 인증 시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24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시험까지 연장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DBC7EAB-642D-BD4E-14B4-E941CAF97A51}"/>
              </a:ext>
            </a:extLst>
          </p:cNvPr>
          <p:cNvSpPr txBox="1"/>
          <p:nvPr/>
        </p:nvSpPr>
        <p:spPr>
          <a:xfrm>
            <a:off x="1601015" y="2348078"/>
            <a:ext cx="607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        급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F1E9A2B0-372D-26CD-2F7E-46514BE61C82}"/>
              </a:ext>
            </a:extLst>
          </p:cNvPr>
          <p:cNvSpPr/>
          <p:nvPr/>
        </p:nvSpPr>
        <p:spPr>
          <a:xfrm>
            <a:off x="1479700" y="2255595"/>
            <a:ext cx="847849" cy="39023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C448F6B-FA0E-EC41-6023-5388ACE7002F}"/>
              </a:ext>
            </a:extLst>
          </p:cNvPr>
          <p:cNvSpPr/>
          <p:nvPr/>
        </p:nvSpPr>
        <p:spPr>
          <a:xfrm>
            <a:off x="2465467" y="2255595"/>
            <a:ext cx="1516114" cy="39023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26C42DDA-4DB3-F247-52D3-7B5B573233BC}"/>
              </a:ext>
            </a:extLst>
          </p:cNvPr>
          <p:cNvSpPr/>
          <p:nvPr/>
        </p:nvSpPr>
        <p:spPr>
          <a:xfrm>
            <a:off x="4244884" y="2255595"/>
            <a:ext cx="1516114" cy="39023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71A400F6-54D7-19DD-DC14-445DF33D1A48}"/>
              </a:ext>
            </a:extLst>
          </p:cNvPr>
          <p:cNvSpPr/>
          <p:nvPr/>
        </p:nvSpPr>
        <p:spPr>
          <a:xfrm>
            <a:off x="6042002" y="2255595"/>
            <a:ext cx="1516114" cy="39023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B49B407-5308-E366-640A-8922C77BB096}"/>
              </a:ext>
            </a:extLst>
          </p:cNvPr>
          <p:cNvSpPr txBox="1"/>
          <p:nvPr/>
        </p:nvSpPr>
        <p:spPr>
          <a:xfrm>
            <a:off x="2494117" y="2303791"/>
            <a:ext cx="1406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최종 합격 시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100%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환급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(2024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최종 합격자 대상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DFAD7890-485A-8C31-E861-ADB9DEF3DE25}"/>
              </a:ext>
            </a:extLst>
          </p:cNvPr>
          <p:cNvCxnSpPr>
            <a:cxnSpLocks/>
          </p:cNvCxnSpPr>
          <p:nvPr/>
        </p:nvCxnSpPr>
        <p:spPr>
          <a:xfrm>
            <a:off x="6335522" y="2348078"/>
            <a:ext cx="1050500" cy="2462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40397BD-FA17-7AEE-EF29-F711FC9A06D8}"/>
              </a:ext>
            </a:extLst>
          </p:cNvPr>
          <p:cNvCxnSpPr>
            <a:cxnSpLocks/>
          </p:cNvCxnSpPr>
          <p:nvPr/>
        </p:nvCxnSpPr>
        <p:spPr>
          <a:xfrm>
            <a:off x="4462485" y="2348078"/>
            <a:ext cx="1050500" cy="2462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40BD8580-DE32-5B04-9BBC-79DA9CF75B49}"/>
              </a:ext>
            </a:extLst>
          </p:cNvPr>
          <p:cNvSpPr txBox="1"/>
          <p:nvPr/>
        </p:nvSpPr>
        <p:spPr>
          <a:xfrm>
            <a:off x="4851294" y="5107949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690,000</a:t>
            </a:r>
            <a:r>
              <a:rPr kumimoji="1" lang="ko-KR" altLang="en-US" sz="14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083C19B-4D2E-C5A1-5BA4-B19D6E5A497F}"/>
              </a:ext>
            </a:extLst>
          </p:cNvPr>
          <p:cNvSpPr txBox="1"/>
          <p:nvPr/>
        </p:nvSpPr>
        <p:spPr>
          <a:xfrm>
            <a:off x="4743874" y="4684300"/>
            <a:ext cx="7254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1,190,000</a:t>
            </a:r>
            <a:r>
              <a:rPr kumimoji="1" lang="ko-KR" altLang="en-US" sz="10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EFB327C0-12A2-BBA0-56C4-D4024041D5FD}"/>
              </a:ext>
            </a:extLst>
          </p:cNvPr>
          <p:cNvCxnSpPr>
            <a:cxnSpLocks/>
          </p:cNvCxnSpPr>
          <p:nvPr/>
        </p:nvCxnSpPr>
        <p:spPr>
          <a:xfrm>
            <a:off x="4773610" y="4802825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A36A8E7-4CDD-8D24-8D41-DCDC3A83A644}"/>
              </a:ext>
            </a:extLst>
          </p:cNvPr>
          <p:cNvSpPr txBox="1"/>
          <p:nvPr/>
        </p:nvSpPr>
        <p:spPr>
          <a:xfrm>
            <a:off x="4851294" y="4902523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890,000</a:t>
            </a:r>
            <a:r>
              <a:rPr kumimoji="1" lang="ko-KR" altLang="en-US" sz="14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45" name="모서리가 둥근 직사각형 93">
            <a:extLst>
              <a:ext uri="{FF2B5EF4-FFF2-40B4-BE49-F238E27FC236}">
                <a16:creationId xmlns:a16="http://schemas.microsoft.com/office/drawing/2014/main" id="{C38B2A48-3AC9-2323-064E-A44C66BFFED6}"/>
              </a:ext>
            </a:extLst>
          </p:cNvPr>
          <p:cNvSpPr/>
          <p:nvPr/>
        </p:nvSpPr>
        <p:spPr>
          <a:xfrm>
            <a:off x="4365762" y="4993890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76" name="모서리가 둥근 직사각형 93">
            <a:extLst>
              <a:ext uri="{FF2B5EF4-FFF2-40B4-BE49-F238E27FC236}">
                <a16:creationId xmlns:a16="http://schemas.microsoft.com/office/drawing/2014/main" id="{51E2F449-F00C-4689-C2B8-228C4D07E5C0}"/>
              </a:ext>
            </a:extLst>
          </p:cNvPr>
          <p:cNvSpPr/>
          <p:nvPr/>
        </p:nvSpPr>
        <p:spPr>
          <a:xfrm>
            <a:off x="4365762" y="5203750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52FAAA34-749E-0B8B-C0FC-862122B5159F}"/>
              </a:ext>
            </a:extLst>
          </p:cNvPr>
          <p:cNvSpPr txBox="1"/>
          <p:nvPr/>
        </p:nvSpPr>
        <p:spPr>
          <a:xfrm>
            <a:off x="4851294" y="5308750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690,000</a:t>
            </a:r>
            <a:r>
              <a:rPr kumimoji="1" lang="ko-KR" altLang="en-US" sz="1400" b="1" spc="-15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27" name="모서리가 둥근 직사각형 93">
            <a:extLst>
              <a:ext uri="{FF2B5EF4-FFF2-40B4-BE49-F238E27FC236}">
                <a16:creationId xmlns:a16="http://schemas.microsoft.com/office/drawing/2014/main" id="{0CF7BC9E-69AF-6F94-7FCF-D80881174841}"/>
              </a:ext>
            </a:extLst>
          </p:cNvPr>
          <p:cNvSpPr/>
          <p:nvPr/>
        </p:nvSpPr>
        <p:spPr>
          <a:xfrm>
            <a:off x="4365762" y="5404551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</a:p>
        </p:txBody>
      </p:sp>
      <p:sp>
        <p:nvSpPr>
          <p:cNvPr id="128" name="사각형: 둥근 모서리 127">
            <a:extLst>
              <a:ext uri="{FF2B5EF4-FFF2-40B4-BE49-F238E27FC236}">
                <a16:creationId xmlns:a16="http://schemas.microsoft.com/office/drawing/2014/main" id="{30382413-0F31-4C36-F0FD-61690A9931F5}"/>
              </a:ext>
            </a:extLst>
          </p:cNvPr>
          <p:cNvSpPr/>
          <p:nvPr/>
        </p:nvSpPr>
        <p:spPr>
          <a:xfrm>
            <a:off x="4248999" y="4576503"/>
            <a:ext cx="1516114" cy="132343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108786F7-11AA-FA5F-53CC-0B7E14CFED08}"/>
              </a:ext>
            </a:extLst>
          </p:cNvPr>
          <p:cNvCxnSpPr>
            <a:cxnSpLocks/>
          </p:cNvCxnSpPr>
          <p:nvPr/>
        </p:nvCxnSpPr>
        <p:spPr>
          <a:xfrm flipH="1">
            <a:off x="5037996" y="4802825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7B51CA37-D4D4-B7E8-AB10-A0EAE47E02FD}"/>
              </a:ext>
            </a:extLst>
          </p:cNvPr>
          <p:cNvCxnSpPr>
            <a:cxnSpLocks/>
          </p:cNvCxnSpPr>
          <p:nvPr/>
        </p:nvCxnSpPr>
        <p:spPr>
          <a:xfrm flipH="1">
            <a:off x="6801547" y="4802825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E35D88DD-5E52-44AD-F592-B64517B98165}"/>
              </a:ext>
            </a:extLst>
          </p:cNvPr>
          <p:cNvSpPr txBox="1"/>
          <p:nvPr/>
        </p:nvSpPr>
        <p:spPr>
          <a:xfrm>
            <a:off x="1525951" y="4083992"/>
            <a:ext cx="7553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벤 </a:t>
            </a:r>
            <a:r>
              <a:rPr kumimoji="1" lang="ko-KR" altLang="en-US" sz="1000" b="1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트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2" name="사각형: 둥근 모서리 131">
            <a:extLst>
              <a:ext uri="{FF2B5EF4-FFF2-40B4-BE49-F238E27FC236}">
                <a16:creationId xmlns:a16="http://schemas.microsoft.com/office/drawing/2014/main" id="{03A2EE99-4770-85F1-1F51-D2D1EC094972}"/>
              </a:ext>
            </a:extLst>
          </p:cNvPr>
          <p:cNvSpPr/>
          <p:nvPr/>
        </p:nvSpPr>
        <p:spPr>
          <a:xfrm>
            <a:off x="1479700" y="3991508"/>
            <a:ext cx="847849" cy="457251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CC69F830-8393-5CE5-717B-F8F4FD03CC2E}"/>
              </a:ext>
            </a:extLst>
          </p:cNvPr>
          <p:cNvSpPr/>
          <p:nvPr/>
        </p:nvSpPr>
        <p:spPr>
          <a:xfrm>
            <a:off x="2465466" y="3998255"/>
            <a:ext cx="5092649" cy="457251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18A54393-C779-17F2-9DC6-4903B7D5CEA3}"/>
              </a:ext>
            </a:extLst>
          </p:cNvPr>
          <p:cNvSpPr txBox="1"/>
          <p:nvPr/>
        </p:nvSpPr>
        <p:spPr>
          <a:xfrm>
            <a:off x="3935195" y="4063433"/>
            <a:ext cx="1699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누구나 </a:t>
            </a: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할인</a:t>
            </a: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  <a:endParaRPr kumimoji="1" lang="ko-KR" altLang="en-US" sz="14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74895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494216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환승 인증하기 작업 요청</a:t>
                      </a:r>
                      <a:endParaRPr lang="en-US" altLang="ko-KR" sz="800" spc="-1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ko-KR" altLang="en-US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샘플  페이지</a:t>
                      </a:r>
                      <a:r>
                        <a:rPr lang="en-US" altLang="ko-KR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l: </a:t>
                      </a:r>
                    </a:p>
                    <a:p>
                      <a:pPr marL="0" indent="0">
                        <a:buNone/>
                      </a:pPr>
                      <a:r>
                        <a:rPr lang="en-US" altLang="ko-KR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https://www.miraeij.com/police/classes/online/pass/pass12/</a:t>
                      </a:r>
                    </a:p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&gt; </a:t>
                      </a:r>
                      <a:r>
                        <a:rPr lang="ko-KR" altLang="en-US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환승</a:t>
                      </a:r>
                      <a:r>
                        <a:rPr lang="en-US" altLang="ko-KR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인증 참조</a:t>
                      </a:r>
                      <a:endParaRPr lang="en-US" altLang="ko-KR" sz="800" spc="-1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각 상품 코드 추후 </a:t>
                      </a:r>
                      <a:r>
                        <a:rPr lang="ko-KR" altLang="en-US" sz="800" dirty="0" err="1">
                          <a:latin typeface="+mn-ea"/>
                        </a:rPr>
                        <a:t>전달드리겠습니다</a:t>
                      </a:r>
                      <a:r>
                        <a:rPr lang="en-US" altLang="ko-KR" sz="800" dirty="0">
                          <a:latin typeface="+mn-ea"/>
                        </a:rPr>
                        <a:t>. 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solidFill>
                            <a:srgbClr val="FF0000"/>
                          </a:solidFill>
                          <a:latin typeface="+mn-ea"/>
                        </a:rPr>
                        <a:t>환승 </a:t>
                      </a:r>
                      <a:r>
                        <a:rPr lang="ko-KR" altLang="en-US" sz="800" dirty="0" err="1">
                          <a:solidFill>
                            <a:srgbClr val="FF0000"/>
                          </a:solidFill>
                          <a:latin typeface="+mn-ea"/>
                        </a:rPr>
                        <a:t>인증시</a:t>
                      </a:r>
                      <a:r>
                        <a:rPr lang="en-US" altLang="ko-KR" sz="800" dirty="0">
                          <a:solidFill>
                            <a:srgbClr val="FF0000"/>
                          </a:solidFill>
                          <a:latin typeface="+mn-ea"/>
                        </a:rPr>
                        <a:t>, </a:t>
                      </a: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1. </a:t>
                      </a:r>
                      <a:r>
                        <a:rPr lang="ko-KR" altLang="en-US" sz="800" dirty="0">
                          <a:latin typeface="+mn-ea"/>
                        </a:rPr>
                        <a:t>관리자 인증 처리 요청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2. </a:t>
                      </a:r>
                      <a:r>
                        <a:rPr lang="ko-KR" altLang="en-US" sz="800" dirty="0">
                          <a:latin typeface="+mn-ea"/>
                        </a:rPr>
                        <a:t>관리자 인증 시</a:t>
                      </a:r>
                      <a:r>
                        <a:rPr lang="en-US" altLang="ko-KR" sz="800" dirty="0">
                          <a:latin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</a:rPr>
                        <a:t>쿠폰발급 부탁드립니다</a:t>
                      </a:r>
                      <a:r>
                        <a:rPr lang="en-US" altLang="ko-KR" sz="800" dirty="0">
                          <a:latin typeface="+mn-ea"/>
                        </a:rPr>
                        <a:t>. </a:t>
                      </a: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 1) </a:t>
                      </a:r>
                      <a:r>
                        <a:rPr lang="ko-KR" altLang="en-US" sz="800" dirty="0">
                          <a:latin typeface="+mn-ea"/>
                        </a:rPr>
                        <a:t>일반 </a:t>
                      </a:r>
                      <a:r>
                        <a:rPr lang="ko-KR" altLang="en-US" sz="800" dirty="0" err="1">
                          <a:latin typeface="+mn-ea"/>
                        </a:rPr>
                        <a:t>환승시</a:t>
                      </a:r>
                      <a:r>
                        <a:rPr lang="en-US" altLang="ko-KR" sz="800" dirty="0">
                          <a:latin typeface="+mn-ea"/>
                        </a:rPr>
                        <a:t>, (</a:t>
                      </a:r>
                      <a:r>
                        <a:rPr lang="ko-KR" altLang="en-US" sz="800" dirty="0">
                          <a:latin typeface="+mn-ea"/>
                        </a:rPr>
                        <a:t>총 </a:t>
                      </a:r>
                      <a:r>
                        <a:rPr lang="en-US" altLang="ko-KR" sz="800" dirty="0">
                          <a:latin typeface="+mn-ea"/>
                        </a:rPr>
                        <a:t>3</a:t>
                      </a:r>
                      <a:r>
                        <a:rPr lang="ko-KR" altLang="en-US" sz="800" dirty="0">
                          <a:latin typeface="+mn-ea"/>
                        </a:rPr>
                        <a:t>종</a:t>
                      </a:r>
                      <a:r>
                        <a:rPr lang="en-US" altLang="ko-KR" sz="800" dirty="0">
                          <a:latin typeface="+mn-ea"/>
                        </a:rPr>
                        <a:t>)</a:t>
                      </a: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1+1 0</a:t>
                      </a:r>
                      <a:r>
                        <a:rPr lang="ko-KR" altLang="en-US" sz="800" dirty="0">
                          <a:latin typeface="+mn-ea"/>
                        </a:rPr>
                        <a:t>원 패스 </a:t>
                      </a:r>
                      <a:r>
                        <a:rPr lang="en-US" altLang="ko-KR" sz="800" dirty="0">
                          <a:latin typeface="+mn-ea"/>
                        </a:rPr>
                        <a:t>20</a:t>
                      </a:r>
                      <a:r>
                        <a:rPr lang="ko-KR" altLang="en-US" sz="800" dirty="0">
                          <a:latin typeface="+mn-ea"/>
                        </a:rPr>
                        <a:t>만원 할인 쿠폰</a:t>
                      </a:r>
                      <a:r>
                        <a:rPr lang="en-US" altLang="ko-KR" sz="800" dirty="0">
                          <a:latin typeface="+mn-ea"/>
                        </a:rPr>
                        <a:t>, 24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1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10</a:t>
                      </a:r>
                      <a:r>
                        <a:rPr lang="ko-KR" altLang="en-US" sz="800" dirty="0">
                          <a:latin typeface="+mn-ea"/>
                        </a:rPr>
                        <a:t>만원</a:t>
                      </a:r>
                      <a:r>
                        <a:rPr lang="en-US" altLang="ko-KR" sz="800" dirty="0">
                          <a:latin typeface="+mn-ea"/>
                        </a:rPr>
                        <a:t>, 23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2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10</a:t>
                      </a:r>
                      <a:r>
                        <a:rPr lang="ko-KR" altLang="en-US" sz="800" dirty="0">
                          <a:latin typeface="+mn-ea"/>
                        </a:rPr>
                        <a:t>만원 할인쿠폰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 </a:t>
                      </a: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 2) </a:t>
                      </a:r>
                      <a:r>
                        <a:rPr lang="ko-KR" altLang="en-US" sz="800" dirty="0">
                          <a:latin typeface="+mn-ea"/>
                        </a:rPr>
                        <a:t>평생 </a:t>
                      </a:r>
                      <a:r>
                        <a:rPr lang="ko-KR" altLang="en-US" sz="800" dirty="0" err="1">
                          <a:latin typeface="+mn-ea"/>
                        </a:rPr>
                        <a:t>환승시</a:t>
                      </a:r>
                      <a:r>
                        <a:rPr lang="en-US" altLang="ko-KR" sz="800" dirty="0">
                          <a:latin typeface="+mn-ea"/>
                        </a:rPr>
                        <a:t>, (</a:t>
                      </a:r>
                      <a:r>
                        <a:rPr lang="ko-KR" altLang="en-US" sz="800" dirty="0">
                          <a:latin typeface="+mn-ea"/>
                        </a:rPr>
                        <a:t>총 </a:t>
                      </a:r>
                      <a:r>
                        <a:rPr lang="en-US" altLang="ko-KR" sz="800" dirty="0">
                          <a:latin typeface="+mn-ea"/>
                        </a:rPr>
                        <a:t>3</a:t>
                      </a:r>
                      <a:r>
                        <a:rPr lang="ko-KR" altLang="en-US" sz="800" dirty="0">
                          <a:latin typeface="+mn-ea"/>
                        </a:rPr>
                        <a:t>종</a:t>
                      </a:r>
                      <a:r>
                        <a:rPr lang="en-US" altLang="ko-KR" sz="800" dirty="0">
                          <a:latin typeface="+mn-ea"/>
                        </a:rPr>
                        <a:t>)</a:t>
                      </a: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1+1 0</a:t>
                      </a:r>
                      <a:r>
                        <a:rPr lang="ko-KR" altLang="en-US" sz="800" dirty="0">
                          <a:latin typeface="+mn-ea"/>
                        </a:rPr>
                        <a:t>원 패스 </a:t>
                      </a:r>
                      <a:r>
                        <a:rPr lang="en-US" altLang="ko-KR" sz="800" dirty="0">
                          <a:latin typeface="+mn-ea"/>
                        </a:rPr>
                        <a:t>20</a:t>
                      </a:r>
                      <a:r>
                        <a:rPr lang="ko-KR" altLang="en-US" sz="800" dirty="0">
                          <a:latin typeface="+mn-ea"/>
                        </a:rPr>
                        <a:t>만원 할인 쿠폰</a:t>
                      </a:r>
                      <a:r>
                        <a:rPr lang="en-US" altLang="ko-KR" sz="800" dirty="0">
                          <a:latin typeface="+mn-ea"/>
                        </a:rPr>
                        <a:t>, 24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1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10</a:t>
                      </a:r>
                      <a:r>
                        <a:rPr lang="ko-KR" altLang="en-US" sz="800" dirty="0">
                          <a:latin typeface="+mn-ea"/>
                        </a:rPr>
                        <a:t>만원</a:t>
                      </a:r>
                      <a:r>
                        <a:rPr lang="en-US" altLang="ko-KR" sz="800" dirty="0">
                          <a:latin typeface="+mn-ea"/>
                        </a:rPr>
                        <a:t>, 23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2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491,000</a:t>
                      </a:r>
                      <a:r>
                        <a:rPr lang="ko-KR" altLang="en-US" sz="800" dirty="0">
                          <a:latin typeface="+mn-ea"/>
                        </a:rPr>
                        <a:t>원 할인쿠폰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3. </a:t>
                      </a:r>
                      <a:r>
                        <a:rPr lang="ko-KR" altLang="en-US" sz="800" dirty="0">
                          <a:latin typeface="+mn-ea"/>
                        </a:rPr>
                        <a:t>사용기한</a:t>
                      </a:r>
                      <a:r>
                        <a:rPr lang="en-US" altLang="ko-KR" sz="800" dirty="0">
                          <a:latin typeface="+mn-ea"/>
                        </a:rPr>
                        <a:t>: </a:t>
                      </a:r>
                      <a:r>
                        <a:rPr lang="ko-KR" altLang="en-US" sz="800" dirty="0">
                          <a:latin typeface="+mn-ea"/>
                        </a:rPr>
                        <a:t>발급일로부터</a:t>
                      </a:r>
                      <a:r>
                        <a:rPr lang="en-US" altLang="ko-KR" sz="800" dirty="0">
                          <a:latin typeface="+mn-ea"/>
                        </a:rPr>
                        <a:t>~7</a:t>
                      </a:r>
                      <a:r>
                        <a:rPr lang="ko-KR" altLang="en-US" sz="800" dirty="0">
                          <a:latin typeface="+mn-ea"/>
                        </a:rPr>
                        <a:t>일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19" name="직사각형 18">
            <a:extLst>
              <a:ext uri="{FF2B5EF4-FFF2-40B4-BE49-F238E27FC236}">
                <a16:creationId xmlns:a16="http://schemas.microsoft.com/office/drawing/2014/main" id="{01B1375C-4289-63E6-7C96-441323E2801B}"/>
              </a:ext>
            </a:extLst>
          </p:cNvPr>
          <p:cNvSpPr/>
          <p:nvPr/>
        </p:nvSpPr>
        <p:spPr>
          <a:xfrm>
            <a:off x="234892" y="255373"/>
            <a:ext cx="8976219" cy="63719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C9770AE3-B6D8-9CF7-79BE-0A8281B1FEE2}"/>
              </a:ext>
            </a:extLst>
          </p:cNvPr>
          <p:cNvSpPr/>
          <p:nvPr/>
        </p:nvSpPr>
        <p:spPr>
          <a:xfrm>
            <a:off x="3349088" y="4085921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84387E-F8AC-1D3C-9A12-73A93E2296A8}"/>
              </a:ext>
            </a:extLst>
          </p:cNvPr>
          <p:cNvSpPr txBox="1"/>
          <p:nvPr/>
        </p:nvSpPr>
        <p:spPr>
          <a:xfrm>
            <a:off x="3908753" y="3697706"/>
            <a:ext cx="18886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(*</a:t>
            </a:r>
            <a:r>
              <a:rPr lang="ko-KR" altLang="en-US" sz="8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타사  패스 환승 인증 후 간부 미래패스 </a:t>
            </a:r>
            <a:r>
              <a:rPr lang="ko-KR" altLang="en-US" sz="800" b="1" spc="-1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신청시</a:t>
            </a:r>
            <a:r>
              <a:rPr lang="en-US" altLang="ko-KR" sz="8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8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C93FB26-0F0C-5EB6-8591-584A68E3C77B}"/>
              </a:ext>
            </a:extLst>
          </p:cNvPr>
          <p:cNvSpPr/>
          <p:nvPr/>
        </p:nvSpPr>
        <p:spPr>
          <a:xfrm>
            <a:off x="3614396" y="205048"/>
            <a:ext cx="2634343" cy="387234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/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6BF2D1-384A-60B7-A40F-CBF69173DCE3}"/>
              </a:ext>
            </a:extLst>
          </p:cNvPr>
          <p:cNvSpPr txBox="1"/>
          <p:nvPr/>
        </p:nvSpPr>
        <p:spPr>
          <a:xfrm>
            <a:off x="3614396" y="264419"/>
            <a:ext cx="263434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120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defRPr>
            </a:lvl1pPr>
          </a:lstStyle>
          <a:p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회원 특별 </a:t>
            </a:r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Event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62726-E86F-E81C-C237-209C88A9D73D}"/>
              </a:ext>
            </a:extLst>
          </p:cNvPr>
          <p:cNvSpPr/>
          <p:nvPr/>
        </p:nvSpPr>
        <p:spPr>
          <a:xfrm>
            <a:off x="2777166" y="1722807"/>
            <a:ext cx="4351093" cy="229342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포인트가 10개인 별 30">
            <a:extLst>
              <a:ext uri="{FF2B5EF4-FFF2-40B4-BE49-F238E27FC236}">
                <a16:creationId xmlns:a16="http://schemas.microsoft.com/office/drawing/2014/main" id="{CC578457-BFB5-7908-E490-535EB52E57CA}"/>
              </a:ext>
            </a:extLst>
          </p:cNvPr>
          <p:cNvSpPr/>
          <p:nvPr/>
        </p:nvSpPr>
        <p:spPr>
          <a:xfrm>
            <a:off x="6995902" y="2503509"/>
            <a:ext cx="1066800" cy="1066800"/>
          </a:xfrm>
          <a:prstGeom prst="star10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971073B-9A2D-9407-3354-35E18FA073E1}"/>
              </a:ext>
            </a:extLst>
          </p:cNvPr>
          <p:cNvSpPr/>
          <p:nvPr/>
        </p:nvSpPr>
        <p:spPr>
          <a:xfrm>
            <a:off x="7089532" y="2841686"/>
            <a:ext cx="9028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ko-KR" sz="1600" spc="-1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3/15</a:t>
            </a:r>
            <a:r>
              <a:rPr lang="ko-KR" altLang="en-US" sz="1600" spc="-1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까지</a:t>
            </a:r>
            <a:endParaRPr lang="en-US" altLang="ko-KR" sz="1600" spc="-15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8F96B4A-FC3F-6914-E6A5-15C5CEAC44AB}"/>
              </a:ext>
            </a:extLst>
          </p:cNvPr>
          <p:cNvSpPr/>
          <p:nvPr/>
        </p:nvSpPr>
        <p:spPr>
          <a:xfrm>
            <a:off x="3349088" y="1771813"/>
            <a:ext cx="3207250" cy="33817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타학원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환승 이벤트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9D5D14B-A8BB-8EBA-131D-7FCE0BDBD761}"/>
              </a:ext>
            </a:extLst>
          </p:cNvPr>
          <p:cNvSpPr/>
          <p:nvPr/>
        </p:nvSpPr>
        <p:spPr>
          <a:xfrm>
            <a:off x="1938843" y="4701546"/>
            <a:ext cx="6224569" cy="1417071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E3D8014-D2B8-F1BB-BCB2-76938C25203C}"/>
              </a:ext>
            </a:extLst>
          </p:cNvPr>
          <p:cNvSpPr/>
          <p:nvPr/>
        </p:nvSpPr>
        <p:spPr>
          <a:xfrm>
            <a:off x="2045884" y="4795914"/>
            <a:ext cx="5925256" cy="1123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11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유의사항</a:t>
            </a:r>
            <a:endParaRPr lang="en-US" altLang="ko-KR" sz="1100" b="1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/>
            <a:endParaRPr lang="en-US" altLang="ko-KR" sz="11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/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타사 패스 상품을 인증하실 경우 평생 환승 할인을 그 외 패스 상품을 </a:t>
            </a:r>
            <a:r>
              <a:rPr lang="ko-KR" altLang="en-US" sz="900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인증시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일반 환승 할인이 적용됩니다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lvl="0"/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쿠폰은 관리자 승인 후 발급되며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경찰 채용 미래패스 결제 시 사용 가능합니다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.(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사용기간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</a:p>
          <a:p>
            <a:pPr lvl="0"/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인증 승인 처리는 평일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시까지 가능하며 주말 신청자는 월요일 일괄처리 됩니다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lvl="0"/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할인 적용 대상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900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타학원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갱신 가능한 경찰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PASS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수강 회원으로 평생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PASS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구분 적용</a:t>
            </a:r>
            <a:endParaRPr lang="en-US" altLang="ko-KR" sz="9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/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지급된 쿠폰은 </a:t>
            </a:r>
            <a:r>
              <a:rPr lang="ko-KR" altLang="en-US" sz="900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내강의실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회원정보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쿠폰에서 확인 가능합니다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sp>
        <p:nvSpPr>
          <p:cNvPr id="24" name="모서리가 둥근 직사각형 189">
            <a:extLst>
              <a:ext uri="{FF2B5EF4-FFF2-40B4-BE49-F238E27FC236}">
                <a16:creationId xmlns:a16="http://schemas.microsoft.com/office/drawing/2014/main" id="{9050545E-EA1B-BD6A-BD6B-715D002298D7}"/>
              </a:ext>
            </a:extLst>
          </p:cNvPr>
          <p:cNvSpPr/>
          <p:nvPr/>
        </p:nvSpPr>
        <p:spPr>
          <a:xfrm>
            <a:off x="3854742" y="4118050"/>
            <a:ext cx="2088000" cy="431207"/>
          </a:xfrm>
          <a:prstGeom prst="roundRect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100" b="1" spc="-100" dirty="0" err="1">
                <a:solidFill>
                  <a:srgbClr val="FFFF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타학원</a:t>
            </a:r>
            <a:r>
              <a:rPr lang="ko-KR" altLang="en-US" sz="1100" b="1" spc="-100" dirty="0">
                <a:solidFill>
                  <a:srgbClr val="FFFF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b="1" spc="-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인증하기 </a:t>
            </a:r>
            <a:r>
              <a:rPr lang="en-US" altLang="ko-KR" sz="1100" b="1" spc="-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sz="1100" b="1" spc="-1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0CFCFC1-8BF3-501F-D6DF-799017D4F63A}"/>
              </a:ext>
            </a:extLst>
          </p:cNvPr>
          <p:cNvSpPr txBox="1"/>
          <p:nvPr/>
        </p:nvSpPr>
        <p:spPr>
          <a:xfrm>
            <a:off x="1337551" y="739383"/>
            <a:ext cx="71664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8000">
                <a:latin typeface="Rix이누아리두리 Regular" panose="00000500000000000000" pitchFamily="2" charset="-127"/>
                <a:ea typeface="Rix이누아리두리 Regular" panose="00000500000000000000" pitchFamily="2" charset="-127"/>
              </a:defRPr>
            </a:lvl1pPr>
          </a:lstStyle>
          <a:p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미래인재경찰학원으로 환승 후 미래패스 신청 시 </a:t>
            </a: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학습 포인트를 드립니다</a:t>
            </a:r>
            <a:r>
              <a:rPr lang="en-US" altLang="ko-KR" sz="2000" i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0387B6-77B1-2574-4C95-F7305C3B9A1F}"/>
              </a:ext>
            </a:extLst>
          </p:cNvPr>
          <p:cNvSpPr txBox="1"/>
          <p:nvPr/>
        </p:nvSpPr>
        <p:spPr>
          <a:xfrm>
            <a:off x="3937878" y="2261803"/>
            <a:ext cx="20879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2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 </a:t>
            </a:r>
            <a:endParaRPr kumimoji="1" lang="en-US" altLang="ko-KR" sz="28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학습 포인트 지급</a:t>
            </a:r>
          </a:p>
        </p:txBody>
      </p:sp>
    </p:spTree>
    <p:extLst>
      <p:ext uri="{BB962C8B-B14F-4D97-AF65-F5344CB8AC3E}">
        <p14:creationId xmlns:p14="http://schemas.microsoft.com/office/powerpoint/2010/main" val="1573697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B04F09-F231-2358-906F-3DC7C11C6395}"/>
              </a:ext>
            </a:extLst>
          </p:cNvPr>
          <p:cNvSpPr txBox="1"/>
          <p:nvPr/>
        </p:nvSpPr>
        <p:spPr>
          <a:xfrm>
            <a:off x="1284497" y="328627"/>
            <a:ext cx="675938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r>
              <a:rPr lang="en-US" altLang="ko-KR" sz="1500" b="1" dirty="0"/>
              <a:t>[</a:t>
            </a:r>
            <a:r>
              <a:rPr lang="ko-KR" altLang="en-US" sz="1500" b="1" dirty="0"/>
              <a:t>미래인재 경찰 간부 미래패스 유의 사항</a:t>
            </a:r>
            <a:r>
              <a:rPr lang="en-US" altLang="ko-KR" sz="1500" b="1" dirty="0"/>
              <a:t>]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17</a:t>
            </a:fld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5830257-7D35-A98F-10EC-9EE94D563F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53340"/>
              </p:ext>
            </p:extLst>
          </p:nvPr>
        </p:nvGraphicFramePr>
        <p:xfrm>
          <a:off x="457201" y="814916"/>
          <a:ext cx="8492066" cy="28468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59938">
                  <a:extLst>
                    <a:ext uri="{9D8B030D-6E8A-4147-A177-3AD203B41FA5}">
                      <a16:colId xmlns:a16="http://schemas.microsoft.com/office/drawing/2014/main" val="576467750"/>
                    </a:ext>
                  </a:extLst>
                </a:gridCol>
                <a:gridCol w="6932128">
                  <a:extLst>
                    <a:ext uri="{9D8B030D-6E8A-4147-A177-3AD203B41FA5}">
                      <a16:colId xmlns:a16="http://schemas.microsoft.com/office/drawing/2014/main" val="3393308889"/>
                    </a:ext>
                  </a:extLst>
                </a:gridCol>
              </a:tblGrid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경찰채용패스 </a:t>
                      </a:r>
                      <a:endParaRPr lang="en-US" altLang="ko-KR" sz="800" dirty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상품안내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본 상품은 구매일로부터 선택한 상품의 필기시험일까지 무제한 수강 가능하며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갱신형 상품의 경우 신청자에 한하여 수강기간이 무료 연장됩니다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본 상품은 경찰간부 전 강좌 수강 가능합니다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단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간부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+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순경 미래패스의 경우 일반 순경 강좌까지 수강 가능합니다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.)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*형사법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신광은 교수님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*경찰학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장정훈 교수님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*헌법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전효진 교수님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문태환 교수님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*범죄학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박상민 교수님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dirty="0" err="1">
                          <a:latin typeface="+mn-ea"/>
                          <a:ea typeface="+mn-ea"/>
                        </a:rPr>
                        <a:t>민법총칙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 err="1">
                          <a:latin typeface="+mn-ea"/>
                          <a:ea typeface="+mn-ea"/>
                        </a:rPr>
                        <a:t>박효근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 교수님</a:t>
                      </a:r>
                      <a:endParaRPr lang="en-US" altLang="ko-KR" sz="800" dirty="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행정학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 err="1">
                          <a:latin typeface="+mn-ea"/>
                          <a:ea typeface="+mn-ea"/>
                        </a:rPr>
                        <a:t>위계점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 교수님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G-TELP :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김준기 교수님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dirty="0" err="1">
                          <a:latin typeface="+mn-ea"/>
                          <a:ea typeface="+mn-ea"/>
                        </a:rPr>
                        <a:t>한능검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 err="1">
                          <a:latin typeface="+mn-ea"/>
                          <a:ea typeface="+mn-ea"/>
                        </a:rPr>
                        <a:t>원유철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 교수님</a:t>
                      </a:r>
                      <a:endParaRPr lang="en-US" altLang="ko-KR" sz="800" dirty="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3.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패스 강좌는 결제 완료되는 즉시 수강이 시작됩니다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 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결제완료자에 한함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4.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강좌 및 교수는 학원 사정에 따라 변동될 수 있습니다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216840"/>
                  </a:ext>
                </a:extLst>
              </a:tr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교재안내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미래인재경찰 미래패스 수강에 필요한 교재는 별도로 구매하셔야 하며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각 </a:t>
                      </a:r>
                      <a:r>
                        <a:rPr lang="ko-KR" altLang="en-US" sz="800" dirty="0" err="1">
                          <a:latin typeface="+mn-ea"/>
                          <a:ea typeface="+mn-ea"/>
                        </a:rPr>
                        <a:t>강좌별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 교재는 강좌소개 및 교재 구매 메뉴에서 별도 구매 가능합니다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  <a:endParaRPr lang="ko-KR" altLang="en-US" sz="800" dirty="0">
                        <a:latin typeface="+mn-ea"/>
                        <a:ea typeface="+mn-ea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760880"/>
                  </a:ext>
                </a:extLst>
              </a:tr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환불안내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결제 후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일 이내 강좌의 맛보기 강의를 제외하고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강 이하 수강 시에만 전액 환불 가능합니다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결제 후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일 이내 환불 요청 시 수강한 각 강의 정가 기준으로 수강 부분만큼 차감 후 나머지 부분에 대해 환불이 진행됩니다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3.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강좌 내 학습 자료 및 모바일 다운로드 이용 시에는 수강한 것으로 간주됩니다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4.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고객 변심으로 인한 환불은 수강 시작일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당일 포함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로부터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일이 경과되면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결제가 기준으로 계산하여 사용일수만큼 차감 후 환불됩니다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   · 7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일이 경과되었을 경우 수강 이력에 상관없이 실 결제액에서 다음 항목이 제외되어 환불됩니다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     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결제가 기준 일할 계산된 수강료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수령한 혜택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학습지원금 등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)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금액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위약금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환불 예정 금액의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10%)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이 제외되어 환불 처리됩니다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.)  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5.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중도 환불 시 학습지원금을 사용하였을 경우 사용한 포인트 만큼 차감 후 환불 진행되며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남은 포인트는 회수됩니다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포인트 미사용일 경우 추가 차감 없이 포인트 회수 후 환불 진행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800" dirty="0">
                        <a:latin typeface="+mn-ea"/>
                        <a:ea typeface="+mn-ea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27497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5688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18</a:t>
            </a:fld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5830257-7D35-A98F-10EC-9EE94D563F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3646167"/>
              </p:ext>
            </p:extLst>
          </p:nvPr>
        </p:nvGraphicFramePr>
        <p:xfrm>
          <a:off x="457201" y="69849"/>
          <a:ext cx="8492066" cy="505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59938">
                  <a:extLst>
                    <a:ext uri="{9D8B030D-6E8A-4147-A177-3AD203B41FA5}">
                      <a16:colId xmlns:a16="http://schemas.microsoft.com/office/drawing/2014/main" val="576467750"/>
                    </a:ext>
                  </a:extLst>
                </a:gridCol>
                <a:gridCol w="6932128">
                  <a:extLst>
                    <a:ext uri="{9D8B030D-6E8A-4147-A177-3AD203B41FA5}">
                      <a16:colId xmlns:a16="http://schemas.microsoft.com/office/drawing/2014/main" val="3393308889"/>
                    </a:ext>
                  </a:extLst>
                </a:gridCol>
              </a:tblGrid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환급</a:t>
                      </a:r>
                      <a:r>
                        <a:rPr lang="en-US" altLang="ko-KR" sz="1000" dirty="0"/>
                        <a:t>/</a:t>
                      </a:r>
                      <a:r>
                        <a:rPr lang="ko-KR" altLang="en-US" sz="1000" dirty="0"/>
                        <a:t>갱신안내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</a:p>
                    <a:p>
                      <a:pPr marL="0" indent="0" fontAlgn="ctr">
                        <a:buNone/>
                      </a:pP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1. 23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년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1+1 0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 간부 미래패스 상품의 기본 수강기간은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년 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시험일까지로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불합격시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년 시험일까지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수강기간이 연장되며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 내 응시한 시험 최종 합격 시 수강료 전액 환급됩니다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최종합격 인증 후 환급이 완료 된 경우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보유한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PASS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수강기간은 종료됩니다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.(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 갱신 불가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 시 상품 결제 금액에서 지급된 혜택만큼 차감 후 환급됩니다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(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제세공과금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22%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제외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b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※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지급된 혜택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포인트 등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을 사용하지 않았어도 지급된 만큼 차감 후 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환급금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책정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수강기간내 응시한 경찰 간부 시험 최종합격 및 인증자료를 제출하여야 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환급금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지급 대상이 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※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 가능 직렬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경찰 간부 일반 직렬</a:t>
                      </a:r>
                      <a:endParaRPr lang="en-US" altLang="ko-KR" sz="10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 신청은 합격한 시험의 최종합격자 발표일로부터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개월 이내에만 가능합니다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 신청 기간 내에 최종 합격 인증 자료 및 신청 서류 제출이 완료된 회원에게 환급 가능합니다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lvl="1" fontAlgn="ctr"/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제출 서류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모든 제출 서류는 반드시 미래인재 경찰학원 아이디 수강생 본인 명의이여야 합니다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.)</a:t>
                      </a:r>
                    </a:p>
                    <a:p>
                      <a:pPr lvl="1" fontAlgn="ctr"/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① </a:t>
                      </a:r>
                      <a:r>
                        <a:rPr lang="ko-KR" altLang="en-US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응시표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사본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응시번호 기재 필수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응시원서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응시접수증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응시표출력 전체화면 등 대체 가능</a:t>
                      </a:r>
                    </a:p>
                    <a:p>
                      <a:pPr lvl="1" fontAlgn="ctr"/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② 최종 합격증명서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최종 합격 확인 증명 가능한 관련 사이트 전체 화면 </a:t>
                      </a:r>
                      <a:r>
                        <a:rPr lang="ko-KR" altLang="en-US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캡처본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등 대체 가능</a:t>
                      </a:r>
                    </a:p>
                    <a:p>
                      <a:pPr lvl="1" fontAlgn="ctr"/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③ 신분증 사본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제세공과금 세무 증빙을 위해 주민등록번호 앞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뒷자리 전체가 보여야 함</a:t>
                      </a:r>
                    </a:p>
                    <a:p>
                      <a:pPr lvl="1" fontAlgn="ctr"/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④ 통장사본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수강료 환급 받을 수강생 본인 명의 통장</a:t>
                      </a:r>
                    </a:p>
                    <a:p>
                      <a:pPr lvl="1" fontAlgn="ctr"/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⑤ 합격수기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공지 글 내 첨부된 파일을 다운 후 양식에 맞추어 작성 후 첨부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한글 또는 워드 파일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lvl="1" fontAlgn="ctr"/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⑥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개인정보 수집 및 활용 동의서</a:t>
                      </a:r>
                      <a:b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공지 글 내 첨부된 파일을 프린트하여 자필 서명 후 사진 또는 스캔하여 이미지 첨부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최종합격자 발표일로부터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개월경과 후 요청 시에는 환급이 불가합니다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 갱신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연장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)]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 갱신이 필요한 경우 갱신 신청 기간 내에 직전 시험 불합격 증빙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응시표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성적표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자료를 제출하셔야 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불합격 인증 시에 전과목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점일 경우 수강기간 갱신은 불가능합니다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시험 접수 후 시험에 응시하지 못한 경우 수강기간 갱신 불가합니다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갱신되어 제공되는 기간의 강의는 무료 서비스이며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환불 대상이 아닙니다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08362"/>
                  </a:ext>
                </a:extLst>
              </a:tr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수강안내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1. </a:t>
                      </a:r>
                      <a:r>
                        <a:rPr lang="ko-KR" altLang="en-US" sz="1000" dirty="0"/>
                        <a:t>로그인 후 </a:t>
                      </a:r>
                      <a:r>
                        <a:rPr lang="en-US" altLang="ko-KR" sz="1000" dirty="0"/>
                        <a:t>[</a:t>
                      </a:r>
                      <a:r>
                        <a:rPr lang="ko-KR" altLang="en-US" sz="1000" dirty="0"/>
                        <a:t>내 강의실</a:t>
                      </a:r>
                      <a:r>
                        <a:rPr lang="en-US" altLang="ko-KR" sz="1000" dirty="0"/>
                        <a:t>]</a:t>
                      </a:r>
                      <a:r>
                        <a:rPr lang="ko-KR" altLang="en-US" sz="1000" dirty="0"/>
                        <a:t>에서 </a:t>
                      </a:r>
                      <a:r>
                        <a:rPr lang="en-US" altLang="ko-KR" sz="1000" dirty="0"/>
                        <a:t>[PASS </a:t>
                      </a:r>
                      <a:r>
                        <a:rPr lang="ko-KR" altLang="en-US" sz="1000" dirty="0"/>
                        <a:t>강좌</a:t>
                      </a:r>
                      <a:r>
                        <a:rPr lang="en-US" altLang="ko-KR" sz="1000" dirty="0"/>
                        <a:t>]</a:t>
                      </a:r>
                      <a:r>
                        <a:rPr lang="ko-KR" altLang="en-US" sz="1000" dirty="0"/>
                        <a:t>으로 접속합니다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2. </a:t>
                      </a:r>
                      <a:r>
                        <a:rPr lang="ko-KR" altLang="en-US" sz="1000" dirty="0"/>
                        <a:t>구매한 패스 상품 선택 후 </a:t>
                      </a:r>
                      <a:r>
                        <a:rPr lang="en-US" altLang="ko-KR" sz="1000" dirty="0"/>
                        <a:t>[</a:t>
                      </a:r>
                      <a:r>
                        <a:rPr lang="ko-KR" altLang="en-US" sz="1000" dirty="0"/>
                        <a:t>강좌추가하기</a:t>
                      </a:r>
                      <a:r>
                        <a:rPr lang="en-US" altLang="ko-KR" sz="1000" dirty="0"/>
                        <a:t>]</a:t>
                      </a:r>
                      <a:r>
                        <a:rPr lang="ko-KR" altLang="en-US" sz="1000" dirty="0"/>
                        <a:t>를 클릭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원하시는 강좌를 등록한 후 수강할 수 있습니다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3. </a:t>
                      </a:r>
                      <a:r>
                        <a:rPr lang="ko-KR" altLang="en-US" sz="1000" dirty="0"/>
                        <a:t>미래인재 경찰패스는 일시 정지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수강 연장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재수강 불가합니다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4. </a:t>
                      </a:r>
                      <a:r>
                        <a:rPr lang="ko-KR" altLang="en-US" sz="1000" dirty="0"/>
                        <a:t>미래인재 경찰패스 수강 시 이용 가능한 기기 대수는 다음과 같이 제한됩니다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   *</a:t>
                      </a:r>
                      <a:r>
                        <a:rPr lang="ko-KR" altLang="en-US" sz="1000" dirty="0"/>
                        <a:t>총 수강 기기 대수 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대 </a:t>
                      </a:r>
                      <a:r>
                        <a:rPr lang="en-US" altLang="ko-KR" sz="1000" dirty="0"/>
                        <a:t>: PC 2</a:t>
                      </a:r>
                      <a:r>
                        <a:rPr lang="ko-KR" altLang="en-US" sz="1000" dirty="0"/>
                        <a:t>대 또는 </a:t>
                      </a:r>
                      <a:r>
                        <a:rPr lang="en-US" altLang="ko-KR" sz="1000" dirty="0"/>
                        <a:t>PC 1</a:t>
                      </a:r>
                      <a:r>
                        <a:rPr lang="ko-KR" altLang="en-US" sz="1000" dirty="0"/>
                        <a:t>대 모바일 </a:t>
                      </a:r>
                      <a:r>
                        <a:rPr lang="en-US" altLang="ko-KR" sz="1000" dirty="0"/>
                        <a:t>1</a:t>
                      </a:r>
                      <a:r>
                        <a:rPr lang="ko-KR" altLang="en-US" sz="1000" dirty="0"/>
                        <a:t>대 또는 모바일 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대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미래인재 경찰패스는 </a:t>
                      </a:r>
                      <a:r>
                        <a:rPr lang="en-US" altLang="ko-KR" sz="1000" dirty="0"/>
                        <a:t>PMP</a:t>
                      </a:r>
                      <a:r>
                        <a:rPr lang="ko-KR" altLang="en-US" sz="1000" dirty="0"/>
                        <a:t>강의를 제공하지 않습니다</a:t>
                      </a:r>
                      <a:r>
                        <a:rPr lang="en-US" altLang="ko-KR" sz="1000" dirty="0"/>
                        <a:t>.)</a:t>
                      </a:r>
                    </a:p>
                    <a:p>
                      <a:pPr latinLnBrk="1"/>
                      <a:r>
                        <a:rPr lang="en-US" altLang="ko-KR" sz="1000" dirty="0"/>
                        <a:t>5. PC, </a:t>
                      </a:r>
                      <a:r>
                        <a:rPr lang="ko-KR" altLang="en-US" sz="1000" dirty="0"/>
                        <a:t>모바일 기기에 대한 초기화가 필요할 경우 고객센터로 문의하시기 바랍니다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6. </a:t>
                      </a:r>
                      <a:r>
                        <a:rPr lang="ko-KR" altLang="en-US" sz="1000" dirty="0"/>
                        <a:t>일부 강좌의 경우 자료 출력 횟수 제한이 적용됩니다</a:t>
                      </a:r>
                      <a:r>
                        <a:rPr lang="en-US" altLang="ko-KR" sz="1000" dirty="0"/>
                        <a:t>. </a:t>
                      </a:r>
                      <a:endParaRPr lang="ko-KR" altLang="en-US" sz="1000" dirty="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9136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8798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19</a:t>
            </a:fld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5830257-7D35-A98F-10EC-9EE94D563FFF}"/>
              </a:ext>
            </a:extLst>
          </p:cNvPr>
          <p:cNvGraphicFramePr>
            <a:graphicFrameLocks noGrp="1"/>
          </p:cNvGraphicFramePr>
          <p:nvPr/>
        </p:nvGraphicFramePr>
        <p:xfrm>
          <a:off x="457201" y="315383"/>
          <a:ext cx="8492066" cy="192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59938">
                  <a:extLst>
                    <a:ext uri="{9D8B030D-6E8A-4147-A177-3AD203B41FA5}">
                      <a16:colId xmlns:a16="http://schemas.microsoft.com/office/drawing/2014/main" val="576467750"/>
                    </a:ext>
                  </a:extLst>
                </a:gridCol>
                <a:gridCol w="6932128">
                  <a:extLst>
                    <a:ext uri="{9D8B030D-6E8A-4147-A177-3AD203B41FA5}">
                      <a16:colId xmlns:a16="http://schemas.microsoft.com/office/drawing/2014/main" val="3393308889"/>
                    </a:ext>
                  </a:extLst>
                </a:gridCol>
              </a:tblGrid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기타 사항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1. </a:t>
                      </a:r>
                      <a:r>
                        <a:rPr lang="ko-KR" altLang="en-US" sz="1000" dirty="0"/>
                        <a:t>미래인재경찰 미래패스 강좌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부가 서비스 등</a:t>
                      </a:r>
                      <a:r>
                        <a:rPr lang="en-US" altLang="ko-KR" sz="1000" dirty="0"/>
                        <a:t>) </a:t>
                      </a:r>
                      <a:r>
                        <a:rPr lang="ko-KR" altLang="en-US" sz="1000" dirty="0"/>
                        <a:t>중 불가피한 사정에 의해 부득이 진행되지 않을 경우 대체 강좌로 제공 예정이며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이로 인한 환불은 불가합니다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2. </a:t>
                      </a:r>
                      <a:r>
                        <a:rPr lang="ko-KR" altLang="en-US" sz="1000" dirty="0"/>
                        <a:t>아이디 공유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타인에게 양도 및 판매 등 부정 사용 적발 시 수강 중인 패스 강좌는 즉시 정지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회원 자격이 박탈됩니다</a:t>
                      </a:r>
                      <a:r>
                        <a:rPr lang="en-US" altLang="ko-KR" sz="1000" dirty="0"/>
                        <a:t>. </a:t>
                      </a:r>
                    </a:p>
                    <a:p>
                      <a:pPr latinLnBrk="1"/>
                      <a:r>
                        <a:rPr lang="en-US" altLang="ko-KR" sz="1000" dirty="0"/>
                        <a:t>   </a:t>
                      </a:r>
                      <a:r>
                        <a:rPr lang="ko-KR" altLang="en-US" sz="1000" dirty="0"/>
                        <a:t>이로 인한 강의 환불은 절대 불가하며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불법 공유 행위 사안에 따라 민형사상 조치가 발생할 수 있습니다</a:t>
                      </a:r>
                      <a:r>
                        <a:rPr lang="en-US" altLang="ko-KR" sz="1000" dirty="0"/>
                        <a:t>. </a:t>
                      </a:r>
                    </a:p>
                    <a:p>
                      <a:pPr latinLnBrk="1"/>
                      <a:r>
                        <a:rPr lang="en-US" altLang="ko-KR" sz="1000" dirty="0"/>
                        <a:t>3. </a:t>
                      </a:r>
                      <a:r>
                        <a:rPr lang="ko-KR" altLang="en-US" sz="1000" dirty="0"/>
                        <a:t>온</a:t>
                      </a:r>
                      <a:r>
                        <a:rPr lang="en-US" altLang="ko-KR" sz="1000" dirty="0"/>
                        <a:t>,</a:t>
                      </a:r>
                      <a:r>
                        <a:rPr lang="ko-KR" altLang="en-US" sz="1000" dirty="0"/>
                        <a:t>오프라인 동시 시행되는 이벤트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무료특강 등의 경우 해당 강좌는 패스에 미지급 되거나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이벤트 종료 후 제공될 수 있습니다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4. </a:t>
                      </a:r>
                      <a:r>
                        <a:rPr lang="ko-KR" altLang="en-US" sz="1000" dirty="0"/>
                        <a:t>패스 관련 발급된 쿠폰은 이벤트가 변경되거나 종료될 경우 자동 회수될 수 있으며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동일 혜택이 적용되지 않을 수 있습니다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5. PASS </a:t>
                      </a:r>
                      <a:r>
                        <a:rPr lang="ko-KR" altLang="en-US" sz="1000" dirty="0"/>
                        <a:t>구매 전 반드시 수강 가능한 과목을 확인하시기 바랍니다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※ </a:t>
                      </a:r>
                      <a:r>
                        <a:rPr lang="ko-KR" altLang="en-US" sz="1000" dirty="0"/>
                        <a:t>이용문의 </a:t>
                      </a:r>
                      <a:r>
                        <a:rPr lang="en-US" altLang="ko-KR" sz="1000" dirty="0"/>
                        <a:t>: </a:t>
                      </a:r>
                      <a:r>
                        <a:rPr lang="ko-KR" altLang="en-US" sz="1000" dirty="0"/>
                        <a:t>고객센터 </a:t>
                      </a:r>
                      <a:r>
                        <a:rPr lang="en-US" altLang="ko-KR" sz="1000" dirty="0"/>
                        <a:t>02-815-2000 / </a:t>
                      </a:r>
                      <a:r>
                        <a:rPr lang="ko-KR" altLang="en-US" sz="1000" dirty="0"/>
                        <a:t>사이트 내 </a:t>
                      </a:r>
                      <a:r>
                        <a:rPr lang="en-US" altLang="ko-KR" sz="1000" dirty="0"/>
                        <a:t>1:1 </a:t>
                      </a:r>
                      <a:r>
                        <a:rPr lang="ko-KR" altLang="en-US" sz="1000" dirty="0"/>
                        <a:t>상담 게시판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9136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8057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2</a:t>
            </a:fld>
            <a:endParaRPr lang="ko-KR" altLang="en-US" dirty="0"/>
          </a:p>
        </p:txBody>
      </p:sp>
      <p:graphicFrame>
        <p:nvGraphicFramePr>
          <p:cNvPr id="3" name="Group 87">
            <a:extLst>
              <a:ext uri="{FF2B5EF4-FFF2-40B4-BE49-F238E27FC236}">
                <a16:creationId xmlns:a16="http://schemas.microsoft.com/office/drawing/2014/main" id="{11F38CC4-C7F9-ECE3-51F5-FD0A59A36DAD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70FD8615-0696-D378-AAC2-090AC6F03C36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68C16C-35E2-1FC7-9148-FF5922A38D96}"/>
              </a:ext>
            </a:extLst>
          </p:cNvPr>
          <p:cNvSpPr txBox="1"/>
          <p:nvPr/>
        </p:nvSpPr>
        <p:spPr>
          <a:xfrm>
            <a:off x="2090666" y="378843"/>
            <a:ext cx="5327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kern="0" dirty="0">
                <a:latin typeface="+mn-ea"/>
              </a:rPr>
              <a:t>경찰학원 </a:t>
            </a:r>
            <a:r>
              <a:rPr lang="en-US" altLang="ko-KR" sz="2400" b="1" kern="0" dirty="0">
                <a:latin typeface="+mn-ea"/>
              </a:rPr>
              <a:t>1</a:t>
            </a:r>
            <a:r>
              <a:rPr lang="ko-KR" altLang="en-US" sz="2400" b="1" kern="0" dirty="0">
                <a:latin typeface="+mn-ea"/>
              </a:rPr>
              <a:t>위 미래인재경찰학원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BEC745-303C-E831-5FB4-5DA2FC45961B}"/>
              </a:ext>
            </a:extLst>
          </p:cNvPr>
          <p:cNvSpPr txBox="1"/>
          <p:nvPr/>
        </p:nvSpPr>
        <p:spPr>
          <a:xfrm>
            <a:off x="3990091" y="262518"/>
            <a:ext cx="3172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kern="0" dirty="0">
                <a:latin typeface="굴림" panose="020B0600000101010101" pitchFamily="50" charset="-127"/>
                <a:ea typeface="굴림" panose="020B0600000101010101" pitchFamily="50" charset="-127"/>
              </a:rPr>
              <a:t>*</a:t>
            </a:r>
            <a:endParaRPr lang="ko-KR" altLang="en-US" sz="1200" b="1" kern="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CBC8F8-02FB-8ADF-4E62-15E7CCF2DD04}"/>
              </a:ext>
            </a:extLst>
          </p:cNvPr>
          <p:cNvSpPr txBox="1"/>
          <p:nvPr/>
        </p:nvSpPr>
        <p:spPr>
          <a:xfrm>
            <a:off x="3606520" y="702368"/>
            <a:ext cx="44486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kern="0" dirty="0">
                <a:latin typeface="+mn-ea"/>
              </a:rPr>
              <a:t>* </a:t>
            </a:r>
            <a:r>
              <a:rPr lang="ko-KR" altLang="en-US" sz="800" b="1" kern="0" dirty="0">
                <a:latin typeface="+mn-ea"/>
              </a:rPr>
              <a:t>경찰학원 중 브랜드 검색어 </a:t>
            </a:r>
            <a:r>
              <a:rPr lang="en-US" altLang="ko-KR" sz="800" b="1" kern="0" dirty="0">
                <a:latin typeface="+mn-ea"/>
              </a:rPr>
              <a:t>5</a:t>
            </a:r>
            <a:r>
              <a:rPr lang="ko-KR" altLang="en-US" sz="800" b="1" kern="0" dirty="0">
                <a:latin typeface="+mn-ea"/>
              </a:rPr>
              <a:t>개월 연속 </a:t>
            </a:r>
            <a:r>
              <a:rPr lang="en-US" altLang="ko-KR" sz="800" b="1" kern="0" dirty="0">
                <a:latin typeface="+mn-ea"/>
              </a:rPr>
              <a:t>1</a:t>
            </a:r>
            <a:r>
              <a:rPr lang="ko-KR" altLang="en-US" sz="800" b="1" kern="0" dirty="0">
                <a:latin typeface="+mn-ea"/>
              </a:rPr>
              <a:t>위 </a:t>
            </a:r>
            <a:r>
              <a:rPr lang="en-US" altLang="ko-KR" sz="800" b="1" kern="0" dirty="0">
                <a:latin typeface="+mn-ea"/>
              </a:rPr>
              <a:t>(</a:t>
            </a:r>
            <a:r>
              <a:rPr lang="ko-KR" altLang="en-US" sz="800" b="1" kern="0" dirty="0">
                <a:latin typeface="+mn-ea"/>
              </a:rPr>
              <a:t>출처 </a:t>
            </a:r>
            <a:r>
              <a:rPr lang="en-US" altLang="ko-KR" sz="800" b="1" kern="0" dirty="0">
                <a:latin typeface="+mn-ea"/>
              </a:rPr>
              <a:t>: </a:t>
            </a:r>
            <a:r>
              <a:rPr lang="ko-KR" altLang="en-US" sz="800" b="1" kern="0" dirty="0">
                <a:latin typeface="+mn-ea"/>
              </a:rPr>
              <a:t>네이버 키워드 </a:t>
            </a:r>
            <a:r>
              <a:rPr lang="en-US" altLang="ko-KR" sz="800" b="1" kern="0" dirty="0">
                <a:latin typeface="+mn-ea"/>
              </a:rPr>
              <a:t>22.210~23.2</a:t>
            </a:r>
            <a:r>
              <a:rPr lang="ko-KR" altLang="en-US" sz="800" b="1" kern="0" dirty="0">
                <a:latin typeface="+mn-ea"/>
              </a:rPr>
              <a:t>월</a:t>
            </a:r>
            <a:r>
              <a:rPr lang="en-US" altLang="ko-KR" sz="800" b="1" kern="0" dirty="0">
                <a:latin typeface="+mn-ea"/>
              </a:rPr>
              <a:t>)</a:t>
            </a:r>
            <a:endParaRPr lang="ko-KR" altLang="en-US" sz="800" b="1" kern="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2D2E71-D3E7-C16C-32D6-10EE1716A7EF}"/>
              </a:ext>
            </a:extLst>
          </p:cNvPr>
          <p:cNvSpPr txBox="1"/>
          <p:nvPr/>
        </p:nvSpPr>
        <p:spPr>
          <a:xfrm>
            <a:off x="2046259" y="1223991"/>
            <a:ext cx="5274201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spc="-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경찰간부</a:t>
            </a:r>
            <a:endParaRPr lang="en-US" altLang="ko-KR" sz="3200" b="1" spc="-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7200" b="1" spc="-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</a:t>
            </a:r>
            <a:r>
              <a:rPr lang="ko-KR" altLang="en-US" sz="7200" b="1" spc="-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원 미래패스</a:t>
            </a:r>
            <a:endParaRPr lang="ko-KR" altLang="en-US" sz="4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53FBF92-03EF-736D-B551-BF443290C49A}"/>
              </a:ext>
            </a:extLst>
          </p:cNvPr>
          <p:cNvCxnSpPr>
            <a:cxnSpLocks/>
          </p:cNvCxnSpPr>
          <p:nvPr/>
        </p:nvCxnSpPr>
        <p:spPr>
          <a:xfrm>
            <a:off x="2419687" y="1839861"/>
            <a:ext cx="439598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9DC16E8-93B4-4C95-F063-4F67FFC6E241}"/>
              </a:ext>
            </a:extLst>
          </p:cNvPr>
          <p:cNvSpPr txBox="1"/>
          <p:nvPr/>
        </p:nvSpPr>
        <p:spPr>
          <a:xfrm>
            <a:off x="2914986" y="3037761"/>
            <a:ext cx="35367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 err="1">
                <a:latin typeface="+mn-ea"/>
              </a:rPr>
              <a:t>합격시</a:t>
            </a:r>
            <a:r>
              <a:rPr lang="ko-KR" altLang="en-US" sz="2000" b="1" spc="-150" dirty="0">
                <a:latin typeface="+mn-ea"/>
              </a:rPr>
              <a:t> 수강료 </a:t>
            </a:r>
            <a:r>
              <a:rPr lang="en-US" altLang="ko-KR" sz="2000" b="1" spc="-150" dirty="0">
                <a:latin typeface="+mn-ea"/>
              </a:rPr>
              <a:t>100% </a:t>
            </a:r>
            <a:r>
              <a:rPr lang="ko-KR" altLang="en-US" sz="2000" b="1" spc="-150" dirty="0">
                <a:latin typeface="+mn-ea"/>
              </a:rPr>
              <a:t>환급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07887CA-75CA-7F17-9FFA-36EE9EB375B6}"/>
              </a:ext>
            </a:extLst>
          </p:cNvPr>
          <p:cNvCxnSpPr>
            <a:cxnSpLocks/>
          </p:cNvCxnSpPr>
          <p:nvPr/>
        </p:nvCxnSpPr>
        <p:spPr>
          <a:xfrm>
            <a:off x="1519867" y="3274638"/>
            <a:ext cx="1493241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345A445C-D787-55E0-7A1A-40C67A6934DF}"/>
              </a:ext>
            </a:extLst>
          </p:cNvPr>
          <p:cNvCxnSpPr>
            <a:cxnSpLocks/>
          </p:cNvCxnSpPr>
          <p:nvPr/>
        </p:nvCxnSpPr>
        <p:spPr>
          <a:xfrm>
            <a:off x="6285052" y="3274638"/>
            <a:ext cx="1637902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이등변 삼각형 28">
            <a:extLst>
              <a:ext uri="{FF2B5EF4-FFF2-40B4-BE49-F238E27FC236}">
                <a16:creationId xmlns:a16="http://schemas.microsoft.com/office/drawing/2014/main" id="{8978FA46-E6D5-ECC3-FF55-C20AC017BA9D}"/>
              </a:ext>
            </a:extLst>
          </p:cNvPr>
          <p:cNvSpPr/>
          <p:nvPr/>
        </p:nvSpPr>
        <p:spPr>
          <a:xfrm>
            <a:off x="3986643" y="3864127"/>
            <a:ext cx="1238104" cy="175818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E28302EB-90B2-ACF1-2BC6-6FA6AC2245AE}"/>
              </a:ext>
            </a:extLst>
          </p:cNvPr>
          <p:cNvSpPr/>
          <p:nvPr/>
        </p:nvSpPr>
        <p:spPr>
          <a:xfrm>
            <a:off x="4133243" y="3673510"/>
            <a:ext cx="919418" cy="919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2588064B-3589-929C-2D03-88C1C9EF6704}"/>
              </a:ext>
            </a:extLst>
          </p:cNvPr>
          <p:cNvSpPr/>
          <p:nvPr/>
        </p:nvSpPr>
        <p:spPr>
          <a:xfrm>
            <a:off x="2931287" y="4109110"/>
            <a:ext cx="1077604" cy="153026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0C052761-BB32-DDA1-1EF5-BA2E5B4133E0}"/>
              </a:ext>
            </a:extLst>
          </p:cNvPr>
          <p:cNvSpPr/>
          <p:nvPr/>
        </p:nvSpPr>
        <p:spPr>
          <a:xfrm>
            <a:off x="3057231" y="3864127"/>
            <a:ext cx="800230" cy="8002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FD9C1CE5-67D3-4A9F-D009-D9039909073B}"/>
              </a:ext>
            </a:extLst>
          </p:cNvPr>
          <p:cNvSpPr/>
          <p:nvPr/>
        </p:nvSpPr>
        <p:spPr>
          <a:xfrm>
            <a:off x="5203717" y="4109110"/>
            <a:ext cx="1077604" cy="153026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C1E560D8-D7E9-6ED2-2ED4-7588F5785AA0}"/>
              </a:ext>
            </a:extLst>
          </p:cNvPr>
          <p:cNvSpPr/>
          <p:nvPr/>
        </p:nvSpPr>
        <p:spPr>
          <a:xfrm>
            <a:off x="5329661" y="3864127"/>
            <a:ext cx="800230" cy="8002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이등변 삼각형 41">
            <a:extLst>
              <a:ext uri="{FF2B5EF4-FFF2-40B4-BE49-F238E27FC236}">
                <a16:creationId xmlns:a16="http://schemas.microsoft.com/office/drawing/2014/main" id="{CF949416-BF25-8D61-D90A-40715A25CA58}"/>
              </a:ext>
            </a:extLst>
          </p:cNvPr>
          <p:cNvSpPr/>
          <p:nvPr/>
        </p:nvSpPr>
        <p:spPr>
          <a:xfrm>
            <a:off x="1780343" y="4109110"/>
            <a:ext cx="1077604" cy="153026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DAA199F1-1471-B585-22BE-79201350FD45}"/>
              </a:ext>
            </a:extLst>
          </p:cNvPr>
          <p:cNvSpPr/>
          <p:nvPr/>
        </p:nvSpPr>
        <p:spPr>
          <a:xfrm>
            <a:off x="1906287" y="3864127"/>
            <a:ext cx="800230" cy="8002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89D1B029-0111-9FA2-5EC7-6584EAC385F9}"/>
              </a:ext>
            </a:extLst>
          </p:cNvPr>
          <p:cNvSpPr/>
          <p:nvPr/>
        </p:nvSpPr>
        <p:spPr>
          <a:xfrm>
            <a:off x="6340542" y="4109110"/>
            <a:ext cx="1077604" cy="153026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4163447-8C28-7E58-2DD0-398A0CC4470B}"/>
              </a:ext>
            </a:extLst>
          </p:cNvPr>
          <p:cNvSpPr/>
          <p:nvPr/>
        </p:nvSpPr>
        <p:spPr>
          <a:xfrm>
            <a:off x="6466486" y="3864127"/>
            <a:ext cx="800230" cy="8002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9E0BB94-0E33-CAFE-2C09-3914609C598E}"/>
              </a:ext>
            </a:extLst>
          </p:cNvPr>
          <p:cNvSpPr txBox="1"/>
          <p:nvPr/>
        </p:nvSpPr>
        <p:spPr>
          <a:xfrm>
            <a:off x="4221169" y="5285818"/>
            <a:ext cx="76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형사법 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신광은 교수님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0EA9256-3C48-E4A2-3D7C-95844E1DCB2B}"/>
              </a:ext>
            </a:extLst>
          </p:cNvPr>
          <p:cNvSpPr txBox="1"/>
          <p:nvPr/>
        </p:nvSpPr>
        <p:spPr>
          <a:xfrm>
            <a:off x="3102096" y="5285818"/>
            <a:ext cx="76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경찰학 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장정훈 교수님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2AAD49A-1A9F-281B-DA17-A94F1DD6E09F}"/>
              </a:ext>
            </a:extLst>
          </p:cNvPr>
          <p:cNvSpPr txBox="1"/>
          <p:nvPr/>
        </p:nvSpPr>
        <p:spPr>
          <a:xfrm>
            <a:off x="5352046" y="5285818"/>
            <a:ext cx="76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헌법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전효진 교수님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4C14229-1BC7-2F07-DFCB-9871CC774B9E}"/>
              </a:ext>
            </a:extLst>
          </p:cNvPr>
          <p:cNvSpPr txBox="1"/>
          <p:nvPr/>
        </p:nvSpPr>
        <p:spPr>
          <a:xfrm>
            <a:off x="6494173" y="5285818"/>
            <a:ext cx="76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범죄학 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박상민 교수님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3B073CF-1483-DEA0-184B-8769792B2F14}"/>
              </a:ext>
            </a:extLst>
          </p:cNvPr>
          <p:cNvSpPr txBox="1"/>
          <p:nvPr/>
        </p:nvSpPr>
        <p:spPr>
          <a:xfrm>
            <a:off x="1931969" y="5285818"/>
            <a:ext cx="76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헌법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문태환 교수님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1" name="이등변 삼각형 50">
            <a:extLst>
              <a:ext uri="{FF2B5EF4-FFF2-40B4-BE49-F238E27FC236}">
                <a16:creationId xmlns:a16="http://schemas.microsoft.com/office/drawing/2014/main" id="{D78263AA-BD60-55C5-C7AC-4D11BA4E19A8}"/>
              </a:ext>
            </a:extLst>
          </p:cNvPr>
          <p:cNvSpPr/>
          <p:nvPr/>
        </p:nvSpPr>
        <p:spPr>
          <a:xfrm>
            <a:off x="7367260" y="4109110"/>
            <a:ext cx="1077604" cy="153026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B60B9D1F-7DDE-51CE-DF33-3269677B8455}"/>
              </a:ext>
            </a:extLst>
          </p:cNvPr>
          <p:cNvSpPr/>
          <p:nvPr/>
        </p:nvSpPr>
        <p:spPr>
          <a:xfrm>
            <a:off x="7493204" y="3864127"/>
            <a:ext cx="800230" cy="8002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E75838A-9168-CFC8-6ECE-6A0164862121}"/>
              </a:ext>
            </a:extLst>
          </p:cNvPr>
          <p:cNvSpPr txBox="1"/>
          <p:nvPr/>
        </p:nvSpPr>
        <p:spPr>
          <a:xfrm>
            <a:off x="7520891" y="5285818"/>
            <a:ext cx="76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민법총칙</a:t>
            </a:r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900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박효근</a:t>
            </a:r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교수님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4" name="이등변 삼각형 53">
            <a:extLst>
              <a:ext uri="{FF2B5EF4-FFF2-40B4-BE49-F238E27FC236}">
                <a16:creationId xmlns:a16="http://schemas.microsoft.com/office/drawing/2014/main" id="{9870DC34-8BC5-16F1-A9D2-63724CB28970}"/>
              </a:ext>
            </a:extLst>
          </p:cNvPr>
          <p:cNvSpPr/>
          <p:nvPr/>
        </p:nvSpPr>
        <p:spPr>
          <a:xfrm>
            <a:off x="719352" y="4109110"/>
            <a:ext cx="1077604" cy="153026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8E069CA-A58C-EF28-6B33-586F9F3C6591}"/>
              </a:ext>
            </a:extLst>
          </p:cNvPr>
          <p:cNvSpPr/>
          <p:nvPr/>
        </p:nvSpPr>
        <p:spPr>
          <a:xfrm>
            <a:off x="845296" y="3864127"/>
            <a:ext cx="800230" cy="80023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22BD159-81D3-82C3-0C03-E2246F843913}"/>
              </a:ext>
            </a:extLst>
          </p:cNvPr>
          <p:cNvSpPr txBox="1"/>
          <p:nvPr/>
        </p:nvSpPr>
        <p:spPr>
          <a:xfrm>
            <a:off x="872983" y="5285818"/>
            <a:ext cx="76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행정학 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900" b="1" spc="-15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위계점</a:t>
            </a:r>
            <a:r>
              <a:rPr lang="ko-KR" altLang="en-US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교수님</a:t>
            </a:r>
            <a:endParaRPr lang="en-US" altLang="ko-KR" sz="9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3602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3</a:t>
            </a:fld>
            <a:endParaRPr lang="ko-KR" altLang="en-US" dirty="0"/>
          </a:p>
        </p:txBody>
      </p:sp>
      <p:graphicFrame>
        <p:nvGraphicFramePr>
          <p:cNvPr id="3" name="Group 87">
            <a:extLst>
              <a:ext uri="{FF2B5EF4-FFF2-40B4-BE49-F238E27FC236}">
                <a16:creationId xmlns:a16="http://schemas.microsoft.com/office/drawing/2014/main" id="{11F38CC4-C7F9-ECE3-51F5-FD0A59A36DAD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A8B4F0CA-7815-624A-1CDD-AE04DFDBEBD9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130CC71-D21A-81F3-3437-C146E01B74D4}"/>
              </a:ext>
            </a:extLst>
          </p:cNvPr>
          <p:cNvSpPr/>
          <p:nvPr/>
        </p:nvSpPr>
        <p:spPr>
          <a:xfrm>
            <a:off x="885900" y="1700917"/>
            <a:ext cx="1795115" cy="219850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1F4670-59EF-7355-47FD-422F7B766571}"/>
              </a:ext>
            </a:extLst>
          </p:cNvPr>
          <p:cNvSpPr txBox="1"/>
          <p:nvPr/>
        </p:nvSpPr>
        <p:spPr>
          <a:xfrm>
            <a:off x="1144804" y="1844072"/>
            <a:ext cx="12907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합격시</a:t>
            </a:r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100% </a:t>
            </a:r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환급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814971-DD56-407F-2E6C-FE342D7DA5D3}"/>
              </a:ext>
            </a:extLst>
          </p:cNvPr>
          <p:cNvSpPr txBox="1"/>
          <p:nvPr/>
        </p:nvSpPr>
        <p:spPr>
          <a:xfrm>
            <a:off x="3181220" y="1844072"/>
            <a:ext cx="16433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배수제한 없이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무제한 수강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B4AABA-EC70-D981-435C-CE28348A744D}"/>
              </a:ext>
            </a:extLst>
          </p:cNvPr>
          <p:cNvSpPr txBox="1"/>
          <p:nvPr/>
        </p:nvSpPr>
        <p:spPr>
          <a:xfrm>
            <a:off x="1051476" y="4343112"/>
            <a:ext cx="14750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학습 포인트 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제공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666573C-2BFD-0AD3-1101-4ED7CDCC0AA8}"/>
              </a:ext>
            </a:extLst>
          </p:cNvPr>
          <p:cNvSpPr/>
          <p:nvPr/>
        </p:nvSpPr>
        <p:spPr>
          <a:xfrm>
            <a:off x="7197971" y="4765072"/>
            <a:ext cx="1536236" cy="153623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793289-2DC6-7CC5-1AB6-0C78074B9177}"/>
              </a:ext>
            </a:extLst>
          </p:cNvPr>
          <p:cNvSpPr txBox="1"/>
          <p:nvPr/>
        </p:nvSpPr>
        <p:spPr>
          <a:xfrm>
            <a:off x="7042601" y="4908226"/>
            <a:ext cx="18469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G-TELP, </a:t>
            </a:r>
            <a:r>
              <a:rPr lang="ko-KR" altLang="en-US" sz="20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한능검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강좌 제공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3DFE65-3A45-CDA9-9C4F-F17861F10BAB}"/>
              </a:ext>
            </a:extLst>
          </p:cNvPr>
          <p:cNvSpPr txBox="1"/>
          <p:nvPr/>
        </p:nvSpPr>
        <p:spPr>
          <a:xfrm>
            <a:off x="1112744" y="3497074"/>
            <a:ext cx="13227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※ 0</a:t>
            </a:r>
            <a:r>
              <a:rPr lang="ko-KR" altLang="en-US" sz="105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원 미래패스 </a:t>
            </a:r>
            <a:r>
              <a:rPr lang="ko-KR" altLang="en-US" sz="105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신청시</a:t>
            </a:r>
            <a:endParaRPr lang="ko-KR" altLang="en-US" sz="105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2340BF-FF90-4B38-7E95-C5230383EDAE}"/>
              </a:ext>
            </a:extLst>
          </p:cNvPr>
          <p:cNvSpPr txBox="1"/>
          <p:nvPr/>
        </p:nvSpPr>
        <p:spPr>
          <a:xfrm>
            <a:off x="1193438" y="459538"/>
            <a:ext cx="74510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경찰 간부도 경찰학원 </a:t>
            </a:r>
            <a:r>
              <a:rPr lang="en-US" altLang="ko-KR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위 미래인재</a:t>
            </a:r>
            <a:r>
              <a:rPr lang="en-US" altLang="ko-KR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</a:t>
            </a:r>
            <a:endParaRPr lang="ko-KR" altLang="en-US" sz="2800" b="1" spc="-1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미래인재만의 혜택 바로 확인하세요</a:t>
            </a:r>
            <a:r>
              <a:rPr lang="en-US" altLang="ko-KR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DFCACD-29FB-2F69-9F09-CAAE406AFEE5}"/>
              </a:ext>
            </a:extLst>
          </p:cNvPr>
          <p:cNvSpPr txBox="1"/>
          <p:nvPr/>
        </p:nvSpPr>
        <p:spPr>
          <a:xfrm>
            <a:off x="5800411" y="1844072"/>
            <a:ext cx="11785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30</a:t>
            </a:r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만원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즉시 할인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69D14FE3-DE1D-481F-4A53-F88F18AB722F}"/>
              </a:ext>
            </a:extLst>
          </p:cNvPr>
          <p:cNvSpPr/>
          <p:nvPr/>
        </p:nvSpPr>
        <p:spPr>
          <a:xfrm>
            <a:off x="3125330" y="1700917"/>
            <a:ext cx="1795115" cy="219850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5B16F6D-928D-6E67-064D-0C7CACAB6DC5}"/>
              </a:ext>
            </a:extLst>
          </p:cNvPr>
          <p:cNvSpPr/>
          <p:nvPr/>
        </p:nvSpPr>
        <p:spPr>
          <a:xfrm>
            <a:off x="885900" y="4199957"/>
            <a:ext cx="1795115" cy="219850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2C08E260-7011-42C7-A87C-B7B72F00DD4D}"/>
              </a:ext>
            </a:extLst>
          </p:cNvPr>
          <p:cNvSpPr/>
          <p:nvPr/>
        </p:nvSpPr>
        <p:spPr>
          <a:xfrm>
            <a:off x="5456932" y="1700917"/>
            <a:ext cx="1795115" cy="219850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E2668105-DD53-EA04-27CF-F93C676E2D42}"/>
              </a:ext>
            </a:extLst>
          </p:cNvPr>
          <p:cNvSpPr/>
          <p:nvPr/>
        </p:nvSpPr>
        <p:spPr>
          <a:xfrm>
            <a:off x="4994954" y="5004574"/>
            <a:ext cx="361352" cy="36135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/>
              <a:t>+</a:t>
            </a:r>
            <a:endParaRPr lang="ko-KR" altLang="en-US" sz="2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06A63D-52D6-7DA2-5749-2FE129CD21F7}"/>
              </a:ext>
            </a:extLst>
          </p:cNvPr>
          <p:cNvSpPr txBox="1"/>
          <p:nvPr/>
        </p:nvSpPr>
        <p:spPr>
          <a:xfrm>
            <a:off x="1385255" y="2757819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6EC25E-4450-0A72-9889-38657FC5C27F}"/>
              </a:ext>
            </a:extLst>
          </p:cNvPr>
          <p:cNvSpPr txBox="1"/>
          <p:nvPr/>
        </p:nvSpPr>
        <p:spPr>
          <a:xfrm>
            <a:off x="3598000" y="2757819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0E0B7F9-ADEF-0EAC-0D2B-8DFD5A86A938}"/>
              </a:ext>
            </a:extLst>
          </p:cNvPr>
          <p:cNvSpPr txBox="1"/>
          <p:nvPr/>
        </p:nvSpPr>
        <p:spPr>
          <a:xfrm>
            <a:off x="1397749" y="5256859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EBA6FC-E313-C74A-2047-3615AB616D6D}"/>
              </a:ext>
            </a:extLst>
          </p:cNvPr>
          <p:cNvSpPr txBox="1"/>
          <p:nvPr/>
        </p:nvSpPr>
        <p:spPr>
          <a:xfrm>
            <a:off x="5936324" y="2757819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1F1643F-D490-FC74-2182-B34C56207E45}"/>
              </a:ext>
            </a:extLst>
          </p:cNvPr>
          <p:cNvSpPr txBox="1"/>
          <p:nvPr/>
        </p:nvSpPr>
        <p:spPr>
          <a:xfrm>
            <a:off x="7561170" y="5742545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46E0043C-BF66-3197-B42A-E1EF744FC586}"/>
              </a:ext>
            </a:extLst>
          </p:cNvPr>
          <p:cNvSpPr/>
          <p:nvPr/>
        </p:nvSpPr>
        <p:spPr>
          <a:xfrm>
            <a:off x="5480136" y="4765072"/>
            <a:ext cx="1536236" cy="153623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A8BADBA-F171-E99B-071C-B1ABC4392673}"/>
              </a:ext>
            </a:extLst>
          </p:cNvPr>
          <p:cNvSpPr txBox="1"/>
          <p:nvPr/>
        </p:nvSpPr>
        <p:spPr>
          <a:xfrm>
            <a:off x="5658991" y="4764291"/>
            <a:ext cx="11785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빠른 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당일 강의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업로드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94AE73-0A8E-58FE-8A76-0FBB9DEAFB72}"/>
              </a:ext>
            </a:extLst>
          </p:cNvPr>
          <p:cNvSpPr txBox="1"/>
          <p:nvPr/>
        </p:nvSpPr>
        <p:spPr>
          <a:xfrm>
            <a:off x="5825371" y="5742545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8A0102DF-0324-A341-BC9C-14F8E052BB6D}"/>
              </a:ext>
            </a:extLst>
          </p:cNvPr>
          <p:cNvSpPr/>
          <p:nvPr/>
        </p:nvSpPr>
        <p:spPr>
          <a:xfrm>
            <a:off x="3090135" y="4167439"/>
            <a:ext cx="1795115" cy="219850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707070-2385-EE16-514A-C7AA52F9E586}"/>
              </a:ext>
            </a:extLst>
          </p:cNvPr>
          <p:cNvSpPr txBox="1"/>
          <p:nvPr/>
        </p:nvSpPr>
        <p:spPr>
          <a:xfrm>
            <a:off x="2995387" y="4310594"/>
            <a:ext cx="20136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경간부</a:t>
            </a:r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+</a:t>
            </a:r>
            <a:r>
              <a:rPr lang="ko-KR" altLang="en-US" sz="20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일반순경</a:t>
            </a:r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전 강좌 제공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1D81335-A426-C4AB-D423-4A859EBCDEA0}"/>
              </a:ext>
            </a:extLst>
          </p:cNvPr>
          <p:cNvSpPr txBox="1"/>
          <p:nvPr/>
        </p:nvSpPr>
        <p:spPr>
          <a:xfrm>
            <a:off x="3030933" y="5963596"/>
            <a:ext cx="191591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※ </a:t>
            </a:r>
            <a:r>
              <a:rPr lang="ko-KR" altLang="en-US" sz="105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간부</a:t>
            </a:r>
            <a:r>
              <a:rPr lang="en-US" altLang="ko-KR" sz="105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+</a:t>
            </a:r>
            <a:r>
              <a:rPr lang="ko-KR" altLang="en-US" sz="105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순경 통합 미래패스 </a:t>
            </a:r>
            <a:r>
              <a:rPr lang="ko-KR" altLang="en-US" sz="105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신청시</a:t>
            </a:r>
            <a:endParaRPr lang="ko-KR" altLang="en-US" sz="105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F690DC8-F971-589E-1FE5-B7DDD055A4A6}"/>
              </a:ext>
            </a:extLst>
          </p:cNvPr>
          <p:cNvSpPr txBox="1"/>
          <p:nvPr/>
        </p:nvSpPr>
        <p:spPr>
          <a:xfrm>
            <a:off x="3597315" y="5224341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33E35F5-B32F-CEF2-8241-B755AAFCB5AB}"/>
              </a:ext>
            </a:extLst>
          </p:cNvPr>
          <p:cNvSpPr txBox="1"/>
          <p:nvPr/>
        </p:nvSpPr>
        <p:spPr>
          <a:xfrm>
            <a:off x="5298322" y="365699"/>
            <a:ext cx="3172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kern="0" dirty="0">
                <a:latin typeface="굴림" panose="020B0600000101010101" pitchFamily="50" charset="-127"/>
                <a:ea typeface="굴림" panose="020B0600000101010101" pitchFamily="50" charset="-127"/>
              </a:rPr>
              <a:t>*</a:t>
            </a:r>
            <a:endParaRPr lang="ko-KR" altLang="en-US" sz="1200" b="1" kern="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760F04-12F4-4DED-12A0-0B72EF6DC240}"/>
              </a:ext>
            </a:extLst>
          </p:cNvPr>
          <p:cNvSpPr txBox="1"/>
          <p:nvPr/>
        </p:nvSpPr>
        <p:spPr>
          <a:xfrm>
            <a:off x="4395242" y="1377835"/>
            <a:ext cx="44486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kern="0" dirty="0">
                <a:latin typeface="+mn-ea"/>
              </a:rPr>
              <a:t>* </a:t>
            </a:r>
            <a:r>
              <a:rPr lang="ko-KR" altLang="en-US" sz="800" b="1" kern="0" dirty="0">
                <a:latin typeface="+mn-ea"/>
              </a:rPr>
              <a:t>경찰학원 중 브랜드 검색어 </a:t>
            </a:r>
            <a:r>
              <a:rPr lang="en-US" altLang="ko-KR" sz="800" b="1" kern="0" dirty="0">
                <a:latin typeface="+mn-ea"/>
              </a:rPr>
              <a:t>5</a:t>
            </a:r>
            <a:r>
              <a:rPr lang="ko-KR" altLang="en-US" sz="800" b="1" kern="0" dirty="0">
                <a:latin typeface="+mn-ea"/>
              </a:rPr>
              <a:t>개월 연속 </a:t>
            </a:r>
            <a:r>
              <a:rPr lang="en-US" altLang="ko-KR" sz="800" b="1" kern="0" dirty="0">
                <a:latin typeface="+mn-ea"/>
              </a:rPr>
              <a:t>1</a:t>
            </a:r>
            <a:r>
              <a:rPr lang="ko-KR" altLang="en-US" sz="800" b="1" kern="0" dirty="0">
                <a:latin typeface="+mn-ea"/>
              </a:rPr>
              <a:t>위 </a:t>
            </a:r>
            <a:r>
              <a:rPr lang="en-US" altLang="ko-KR" sz="800" b="1" kern="0" dirty="0">
                <a:latin typeface="+mn-ea"/>
              </a:rPr>
              <a:t>(</a:t>
            </a:r>
            <a:r>
              <a:rPr lang="ko-KR" altLang="en-US" sz="800" b="1" kern="0" dirty="0">
                <a:latin typeface="+mn-ea"/>
              </a:rPr>
              <a:t>출처 </a:t>
            </a:r>
            <a:r>
              <a:rPr lang="en-US" altLang="ko-KR" sz="800" b="1" kern="0" dirty="0">
                <a:latin typeface="+mn-ea"/>
              </a:rPr>
              <a:t>: </a:t>
            </a:r>
            <a:r>
              <a:rPr lang="ko-KR" altLang="en-US" sz="800" b="1" kern="0" dirty="0">
                <a:latin typeface="+mn-ea"/>
              </a:rPr>
              <a:t>네이버 키워드 </a:t>
            </a:r>
            <a:r>
              <a:rPr lang="en-US" altLang="ko-KR" sz="800" b="1" kern="0" dirty="0">
                <a:latin typeface="+mn-ea"/>
              </a:rPr>
              <a:t>22.210~23.2</a:t>
            </a:r>
            <a:r>
              <a:rPr lang="ko-KR" altLang="en-US" sz="800" b="1" kern="0" dirty="0">
                <a:latin typeface="+mn-ea"/>
              </a:rPr>
              <a:t>월</a:t>
            </a:r>
            <a:r>
              <a:rPr lang="en-US" altLang="ko-KR" sz="800" b="1" kern="0" dirty="0">
                <a:latin typeface="+mn-ea"/>
              </a:rPr>
              <a:t>)</a:t>
            </a:r>
            <a:endParaRPr lang="ko-KR" altLang="en-US" sz="800" b="1" kern="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64976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1824B9-3C1B-2C64-DB9F-15770E38E80E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263360-4C08-39C3-5B09-B18982C77323}"/>
              </a:ext>
            </a:extLst>
          </p:cNvPr>
          <p:cNvSpPr txBox="1"/>
          <p:nvPr/>
        </p:nvSpPr>
        <p:spPr>
          <a:xfrm>
            <a:off x="2237646" y="2183334"/>
            <a:ext cx="51539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sz="16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무거운 책임감을 갖고 합격하는 그날까지 함께하겠습니다</a:t>
            </a:r>
            <a:r>
              <a:rPr lang="en-US" altLang="ko-KR" sz="16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“</a:t>
            </a:r>
            <a:endParaRPr lang="ko-KR" altLang="en-US" sz="16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2ECBE6-D4D8-3B17-2C77-E4A0826FC2F1}"/>
              </a:ext>
            </a:extLst>
          </p:cNvPr>
          <p:cNvSpPr txBox="1"/>
          <p:nvPr/>
        </p:nvSpPr>
        <p:spPr>
          <a:xfrm>
            <a:off x="1072889" y="1693348"/>
            <a:ext cx="7367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미래인재 대세</a:t>
            </a: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 </a:t>
            </a:r>
            <a:r>
              <a:rPr lang="ko-KR" altLang="en-US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대세 미래인재</a:t>
            </a:r>
            <a:r>
              <a:rPr lang="en-US" altLang="ko-KR" sz="2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endParaRPr lang="en-US" altLang="ko-KR" sz="4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ABDD63F-221E-1B4F-8838-E782D40B1DCE}"/>
              </a:ext>
            </a:extLst>
          </p:cNvPr>
          <p:cNvGrpSpPr/>
          <p:nvPr/>
        </p:nvGrpSpPr>
        <p:grpSpPr>
          <a:xfrm>
            <a:off x="2000455" y="2759123"/>
            <a:ext cx="1768202" cy="1599802"/>
            <a:chOff x="1280592" y="1988840"/>
            <a:chExt cx="1768202" cy="1599802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A933578-E5F0-89CF-071C-017B302D0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0592" y="1988840"/>
              <a:ext cx="1768202" cy="1599802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51BD7A4-B6CD-A48C-0730-4ED9F22AAAB2}"/>
                </a:ext>
              </a:extLst>
            </p:cNvPr>
            <p:cNvSpPr txBox="1"/>
            <p:nvPr/>
          </p:nvSpPr>
          <p:spPr>
            <a:xfrm>
              <a:off x="1532697" y="2407224"/>
              <a:ext cx="13517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브랜드검색</a:t>
              </a:r>
              <a:endPara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위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CACA0D7-077E-28EB-C429-CC840110E609}"/>
              </a:ext>
            </a:extLst>
          </p:cNvPr>
          <p:cNvGrpSpPr/>
          <p:nvPr/>
        </p:nvGrpSpPr>
        <p:grpSpPr>
          <a:xfrm>
            <a:off x="3872663" y="2759123"/>
            <a:ext cx="1768202" cy="1599802"/>
            <a:chOff x="3152800" y="1988840"/>
            <a:chExt cx="1768202" cy="1599802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6CDA00F9-7391-F798-B104-44B06F2E7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52800" y="1988840"/>
              <a:ext cx="1768202" cy="1599802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6A3FC69-E1BA-C387-20BE-ED53852F7820}"/>
                </a:ext>
              </a:extLst>
            </p:cNvPr>
            <p:cNvSpPr txBox="1"/>
            <p:nvPr/>
          </p:nvSpPr>
          <p:spPr>
            <a:xfrm>
              <a:off x="3482703" y="2303649"/>
              <a:ext cx="122413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가입자수</a:t>
              </a:r>
              <a:endPara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2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400%</a:t>
              </a:r>
            </a:p>
            <a:p>
              <a:pPr algn="ctr"/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증가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771F27C-8DFE-607D-B40E-73FF9558A36D}"/>
              </a:ext>
            </a:extLst>
          </p:cNvPr>
          <p:cNvGrpSpPr/>
          <p:nvPr/>
        </p:nvGrpSpPr>
        <p:grpSpPr>
          <a:xfrm>
            <a:off x="5776869" y="2759123"/>
            <a:ext cx="1768202" cy="1599802"/>
            <a:chOff x="5057006" y="1988840"/>
            <a:chExt cx="1768202" cy="1599802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9419D3A-E230-0537-8ACD-03F7220D6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7006" y="1988840"/>
              <a:ext cx="1768202" cy="1599802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75967D2-D0C4-5C58-E632-B654C0EF3854}"/>
                </a:ext>
              </a:extLst>
            </p:cNvPr>
            <p:cNvSpPr txBox="1"/>
            <p:nvPr/>
          </p:nvSpPr>
          <p:spPr>
            <a:xfrm>
              <a:off x="5238616" y="2305176"/>
              <a:ext cx="15145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수험서</a:t>
              </a:r>
              <a:endPara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2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위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2F7C2DE-1724-D29D-E6CE-F02B72D78021}"/>
              </a:ext>
            </a:extLst>
          </p:cNvPr>
          <p:cNvSpPr txBox="1"/>
          <p:nvPr/>
        </p:nvSpPr>
        <p:spPr>
          <a:xfrm>
            <a:off x="4120579" y="4336112"/>
            <a:ext cx="4054292" cy="556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(1) </a:t>
            </a:r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경찰학원 중 브랜드 검색어 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개월 연속 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 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네이버 키워드 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22.210~23.2</a:t>
            </a:r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R="0" lvl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1"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(2)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미래인재 경찰 회원 가입자 수 기준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(2022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vs 2022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  <a:p>
            <a:pPr marR="0" lvl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3) yes24 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형사소송법 월별 베스트 분야 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‘2022 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신광은 형사법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＇(2022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월 월별 베스트 기준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5998B4-C975-F2C5-3CFD-D0383ACB4E54}"/>
              </a:ext>
            </a:extLst>
          </p:cNvPr>
          <p:cNvSpPr txBox="1"/>
          <p:nvPr/>
        </p:nvSpPr>
        <p:spPr>
          <a:xfrm>
            <a:off x="3080575" y="3513319"/>
            <a:ext cx="321268" cy="233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70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9DB1DF6-8FA2-3C9F-A511-354855BFFB33}"/>
              </a:ext>
            </a:extLst>
          </p:cNvPr>
          <p:cNvSpPr txBox="1"/>
          <p:nvPr/>
        </p:nvSpPr>
        <p:spPr>
          <a:xfrm>
            <a:off x="4919547" y="3513319"/>
            <a:ext cx="321268" cy="233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70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9D11E80-7414-6299-4E10-0F83CE1E81F6}"/>
              </a:ext>
            </a:extLst>
          </p:cNvPr>
          <p:cNvSpPr txBox="1"/>
          <p:nvPr/>
        </p:nvSpPr>
        <p:spPr>
          <a:xfrm>
            <a:off x="6863763" y="3513319"/>
            <a:ext cx="321268" cy="233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70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(3)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610A4F-9BC4-8CB9-C971-8365C12F21DB}"/>
              </a:ext>
            </a:extLst>
          </p:cNvPr>
          <p:cNvSpPr/>
          <p:nvPr/>
        </p:nvSpPr>
        <p:spPr>
          <a:xfrm>
            <a:off x="818326" y="753218"/>
            <a:ext cx="7741474" cy="666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477602-5ACB-935F-B065-39617A7B904E}"/>
              </a:ext>
            </a:extLst>
          </p:cNvPr>
          <p:cNvSpPr txBox="1"/>
          <p:nvPr/>
        </p:nvSpPr>
        <p:spPr>
          <a:xfrm>
            <a:off x="2269062" y="838798"/>
            <a:ext cx="49840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경찰간부 시험 왜 미래인재인가</a:t>
            </a:r>
            <a:r>
              <a:rPr lang="en-US" altLang="ko-KR" sz="28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?</a:t>
            </a:r>
            <a:endParaRPr lang="ko-KR" altLang="en-US" sz="2800" b="1" spc="-15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9358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82E1CA61-99A8-9250-7CD2-B92273FEF06C}"/>
              </a:ext>
            </a:extLst>
          </p:cNvPr>
          <p:cNvSpPr/>
          <p:nvPr/>
        </p:nvSpPr>
        <p:spPr>
          <a:xfrm>
            <a:off x="1236133" y="2258399"/>
            <a:ext cx="6646334" cy="205960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1824B9-3C1B-2C64-DB9F-15770E38E80E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29BEE2-7CA8-CD24-511D-262EB26EF690}"/>
              </a:ext>
            </a:extLst>
          </p:cNvPr>
          <p:cNvSpPr txBox="1"/>
          <p:nvPr/>
        </p:nvSpPr>
        <p:spPr>
          <a:xfrm>
            <a:off x="855133" y="633178"/>
            <a:ext cx="7831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일반 순경 채용 과목에서 </a:t>
            </a:r>
            <a:r>
              <a:rPr lang="en-US" altLang="ko-KR" sz="20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20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과목만 추가하면 되는 경찰 간부 시험</a:t>
            </a:r>
            <a:r>
              <a:rPr lang="en-US" altLang="ko-KR" sz="20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</a:p>
          <a:p>
            <a:pPr algn="ctr"/>
            <a:r>
              <a:rPr lang="ko-KR" altLang="en-US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당연히 경찰 간부도 경찰학원 </a:t>
            </a:r>
            <a:r>
              <a:rPr lang="en-US" altLang="ko-KR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위 </a:t>
            </a:r>
            <a:r>
              <a:rPr lang="ko-KR" altLang="en-US" sz="2800" b="1" spc="-15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미래인재입니다</a:t>
            </a:r>
            <a:r>
              <a:rPr lang="en-US" altLang="ko-KR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</a:t>
            </a:r>
            <a:endParaRPr lang="ko-KR" altLang="en-US" sz="2800" b="1" spc="-1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모서리가 둥근 직사각형 93">
            <a:extLst>
              <a:ext uri="{FF2B5EF4-FFF2-40B4-BE49-F238E27FC236}">
                <a16:creationId xmlns:a16="http://schemas.microsoft.com/office/drawing/2014/main" id="{BBD1619B-9DFC-C4A3-5ED9-AFB6B4C5B628}"/>
              </a:ext>
            </a:extLst>
          </p:cNvPr>
          <p:cNvSpPr/>
          <p:nvPr/>
        </p:nvSpPr>
        <p:spPr>
          <a:xfrm>
            <a:off x="4019029" y="2024548"/>
            <a:ext cx="1327754" cy="410689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11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경찰간부 시험과목</a:t>
            </a:r>
            <a:endParaRPr lang="ko-KR" altLang="en-US" sz="11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C4CD434-63F8-4807-3B49-E53C57722864}"/>
              </a:ext>
            </a:extLst>
          </p:cNvPr>
          <p:cNvSpPr/>
          <p:nvPr/>
        </p:nvSpPr>
        <p:spPr>
          <a:xfrm>
            <a:off x="1799629" y="2582111"/>
            <a:ext cx="1496026" cy="157031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1C7B38F-F274-7847-11C6-2094F7F87177}"/>
              </a:ext>
            </a:extLst>
          </p:cNvPr>
          <p:cNvSpPr/>
          <p:nvPr/>
        </p:nvSpPr>
        <p:spPr>
          <a:xfrm>
            <a:off x="3798669" y="2582111"/>
            <a:ext cx="1496026" cy="157031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BC42202-2BFE-E5E7-299D-4CB1CE84EA03}"/>
              </a:ext>
            </a:extLst>
          </p:cNvPr>
          <p:cNvSpPr/>
          <p:nvPr/>
        </p:nvSpPr>
        <p:spPr>
          <a:xfrm>
            <a:off x="5797709" y="2582111"/>
            <a:ext cx="1496026" cy="157031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A122F-944F-5D11-0334-F8390A305E10}"/>
              </a:ext>
            </a:extLst>
          </p:cNvPr>
          <p:cNvSpPr txBox="1"/>
          <p:nvPr/>
        </p:nvSpPr>
        <p:spPr>
          <a:xfrm>
            <a:off x="1726714" y="2677480"/>
            <a:ext cx="1641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검정제</a:t>
            </a:r>
            <a:endParaRPr kumimoji="1" lang="en-US" altLang="ko-KR" sz="2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5D07BA-68A7-1947-66D3-512648D87493}"/>
              </a:ext>
            </a:extLst>
          </p:cNvPr>
          <p:cNvSpPr txBox="1"/>
          <p:nvPr/>
        </p:nvSpPr>
        <p:spPr>
          <a:xfrm>
            <a:off x="3712411" y="2677480"/>
            <a:ext cx="1641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순경 시험 과목</a:t>
            </a:r>
            <a:endParaRPr kumimoji="1" lang="en-US" altLang="ko-KR" sz="14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35C24-F232-2C10-11E2-3C75E90F4AFC}"/>
              </a:ext>
            </a:extLst>
          </p:cNvPr>
          <p:cNvSpPr txBox="1"/>
          <p:nvPr/>
        </p:nvSpPr>
        <p:spPr>
          <a:xfrm>
            <a:off x="5741080" y="2677480"/>
            <a:ext cx="16418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경찰 간부 선택 과목</a:t>
            </a:r>
            <a:endParaRPr kumimoji="1" lang="en-US" altLang="ko-KR" sz="14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400" b="1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택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1)</a:t>
            </a:r>
            <a:endParaRPr kumimoji="1" lang="en-US" altLang="ko-KR" sz="2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0367F4-9293-A635-3180-C9BCD50BCFCD}"/>
              </a:ext>
            </a:extLst>
          </p:cNvPr>
          <p:cNvSpPr txBox="1"/>
          <p:nvPr/>
        </p:nvSpPr>
        <p:spPr>
          <a:xfrm>
            <a:off x="1815913" y="3262902"/>
            <a:ext cx="1463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영어</a:t>
            </a: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한국사</a:t>
            </a:r>
            <a:endParaRPr kumimoji="1" lang="en-US" altLang="ko-KR" sz="2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EA54B5-617E-481B-5CF0-39A987AB559E}"/>
              </a:ext>
            </a:extLst>
          </p:cNvPr>
          <p:cNvSpPr txBox="1"/>
          <p:nvPr/>
        </p:nvSpPr>
        <p:spPr>
          <a:xfrm>
            <a:off x="3801610" y="3262902"/>
            <a:ext cx="14634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형사법</a:t>
            </a: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경찰학</a:t>
            </a:r>
            <a:endParaRPr kumimoji="1" lang="en-US" altLang="ko-KR" sz="14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헌법</a:t>
            </a: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범죄학</a:t>
            </a:r>
            <a:endParaRPr kumimoji="1" lang="en-US" altLang="ko-KR" sz="2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3CEB707-1827-1F09-9CDC-E326115BE9C1}"/>
              </a:ext>
            </a:extLst>
          </p:cNvPr>
          <p:cNvSpPr txBox="1"/>
          <p:nvPr/>
        </p:nvSpPr>
        <p:spPr>
          <a:xfrm>
            <a:off x="5830279" y="3262902"/>
            <a:ext cx="14634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민법 총칙</a:t>
            </a: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행정법</a:t>
            </a:r>
            <a:endParaRPr kumimoji="1" lang="en-US" altLang="ko-KR" sz="14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행정학</a:t>
            </a:r>
            <a:endParaRPr kumimoji="1" lang="en-US" altLang="ko-KR" sz="2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더하기 기호 32">
            <a:extLst>
              <a:ext uri="{FF2B5EF4-FFF2-40B4-BE49-F238E27FC236}">
                <a16:creationId xmlns:a16="http://schemas.microsoft.com/office/drawing/2014/main" id="{7AD79E84-A061-F381-79DE-7BF8F76A7C32}"/>
              </a:ext>
            </a:extLst>
          </p:cNvPr>
          <p:cNvSpPr/>
          <p:nvPr/>
        </p:nvSpPr>
        <p:spPr>
          <a:xfrm>
            <a:off x="3447375" y="3245814"/>
            <a:ext cx="261610" cy="26161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더하기 기호 33">
            <a:extLst>
              <a:ext uri="{FF2B5EF4-FFF2-40B4-BE49-F238E27FC236}">
                <a16:creationId xmlns:a16="http://schemas.microsoft.com/office/drawing/2014/main" id="{5CEEAD2D-F131-C1C1-3099-B377F361C62A}"/>
              </a:ext>
            </a:extLst>
          </p:cNvPr>
          <p:cNvSpPr/>
          <p:nvPr/>
        </p:nvSpPr>
        <p:spPr>
          <a:xfrm>
            <a:off x="5403026" y="3245814"/>
            <a:ext cx="261610" cy="26161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51569A-D9F3-FD73-9A89-496666DAFAC1}"/>
              </a:ext>
            </a:extLst>
          </p:cNvPr>
          <p:cNvSpPr txBox="1"/>
          <p:nvPr/>
        </p:nvSpPr>
        <p:spPr>
          <a:xfrm>
            <a:off x="5254056" y="879830"/>
            <a:ext cx="3172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kern="0" dirty="0">
                <a:latin typeface="굴림" panose="020B0600000101010101" pitchFamily="50" charset="-127"/>
                <a:ea typeface="굴림" panose="020B0600000101010101" pitchFamily="50" charset="-127"/>
              </a:rPr>
              <a:t>*</a:t>
            </a:r>
            <a:endParaRPr lang="ko-KR" altLang="en-US" sz="1200" b="1" kern="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EF97A48-E517-0B5E-0E61-462F58ACEFEC}"/>
              </a:ext>
            </a:extLst>
          </p:cNvPr>
          <p:cNvSpPr txBox="1"/>
          <p:nvPr/>
        </p:nvSpPr>
        <p:spPr>
          <a:xfrm>
            <a:off x="4957706" y="1387553"/>
            <a:ext cx="44486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kern="0" dirty="0">
                <a:latin typeface="+mn-ea"/>
              </a:rPr>
              <a:t>* </a:t>
            </a:r>
            <a:r>
              <a:rPr lang="ko-KR" altLang="en-US" sz="800" b="1" kern="0" dirty="0">
                <a:latin typeface="+mn-ea"/>
              </a:rPr>
              <a:t>경찰학원 중 브랜드 검색어 </a:t>
            </a:r>
            <a:r>
              <a:rPr lang="en-US" altLang="ko-KR" sz="800" b="1" kern="0" dirty="0">
                <a:latin typeface="+mn-ea"/>
              </a:rPr>
              <a:t>5</a:t>
            </a:r>
            <a:r>
              <a:rPr lang="ko-KR" altLang="en-US" sz="800" b="1" kern="0" dirty="0">
                <a:latin typeface="+mn-ea"/>
              </a:rPr>
              <a:t>개월 연속 </a:t>
            </a:r>
            <a:r>
              <a:rPr lang="en-US" altLang="ko-KR" sz="800" b="1" kern="0" dirty="0">
                <a:latin typeface="+mn-ea"/>
              </a:rPr>
              <a:t>1</a:t>
            </a:r>
            <a:r>
              <a:rPr lang="ko-KR" altLang="en-US" sz="800" b="1" kern="0" dirty="0">
                <a:latin typeface="+mn-ea"/>
              </a:rPr>
              <a:t>위 </a:t>
            </a:r>
            <a:r>
              <a:rPr lang="en-US" altLang="ko-KR" sz="800" b="1" kern="0" dirty="0">
                <a:latin typeface="+mn-ea"/>
              </a:rPr>
              <a:t>(</a:t>
            </a:r>
            <a:r>
              <a:rPr lang="ko-KR" altLang="en-US" sz="800" b="1" kern="0" dirty="0">
                <a:latin typeface="+mn-ea"/>
              </a:rPr>
              <a:t>출처 </a:t>
            </a:r>
            <a:r>
              <a:rPr lang="en-US" altLang="ko-KR" sz="800" b="1" kern="0" dirty="0">
                <a:latin typeface="+mn-ea"/>
              </a:rPr>
              <a:t>: </a:t>
            </a:r>
            <a:r>
              <a:rPr lang="ko-KR" altLang="en-US" sz="800" b="1" kern="0" dirty="0">
                <a:latin typeface="+mn-ea"/>
              </a:rPr>
              <a:t>네이버 키워드 </a:t>
            </a:r>
            <a:r>
              <a:rPr lang="en-US" altLang="ko-KR" sz="800" b="1" kern="0" dirty="0">
                <a:latin typeface="+mn-ea"/>
              </a:rPr>
              <a:t>22.210~23.2</a:t>
            </a:r>
            <a:r>
              <a:rPr lang="ko-KR" altLang="en-US" sz="800" b="1" kern="0" dirty="0">
                <a:latin typeface="+mn-ea"/>
              </a:rPr>
              <a:t>월</a:t>
            </a:r>
            <a:r>
              <a:rPr lang="en-US" altLang="ko-KR" sz="800" b="1" kern="0" dirty="0">
                <a:latin typeface="+mn-ea"/>
              </a:rPr>
              <a:t>)</a:t>
            </a:r>
            <a:endParaRPr lang="ko-KR" altLang="en-US" sz="800" b="1" kern="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84066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dirty="0" err="1">
                          <a:latin typeface="+mn-ea"/>
                        </a:rPr>
                        <a:t>클릭시</a:t>
                      </a:r>
                      <a:r>
                        <a:rPr lang="ko-KR" altLang="en-US" sz="800" dirty="0">
                          <a:latin typeface="+mn-ea"/>
                        </a:rPr>
                        <a:t> </a:t>
                      </a:r>
                      <a:r>
                        <a:rPr lang="en-US" altLang="ko-KR" sz="800" dirty="0">
                          <a:latin typeface="+mn-ea"/>
                        </a:rPr>
                        <a:t>PPT 16 </a:t>
                      </a:r>
                      <a:r>
                        <a:rPr lang="ko-KR" altLang="en-US" sz="800" dirty="0">
                          <a:latin typeface="+mn-ea"/>
                        </a:rPr>
                        <a:t>페이지로 앵커 요청</a:t>
                      </a:r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67AC8C4-3FEB-EDDB-1109-5B33DB0E647D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3900704-0EEB-AD2B-4266-8C2463BE67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5475061"/>
              </p:ext>
            </p:extLst>
          </p:nvPr>
        </p:nvGraphicFramePr>
        <p:xfrm>
          <a:off x="619360" y="826539"/>
          <a:ext cx="8127999" cy="402304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19833">
                  <a:extLst>
                    <a:ext uri="{9D8B030D-6E8A-4147-A177-3AD203B41FA5}">
                      <a16:colId xmlns:a16="http://schemas.microsoft.com/office/drawing/2014/main" val="2682913675"/>
                    </a:ext>
                  </a:extLst>
                </a:gridCol>
                <a:gridCol w="2202722">
                  <a:extLst>
                    <a:ext uri="{9D8B030D-6E8A-4147-A177-3AD203B41FA5}">
                      <a16:colId xmlns:a16="http://schemas.microsoft.com/office/drawing/2014/main" val="2193399866"/>
                    </a:ext>
                  </a:extLst>
                </a:gridCol>
                <a:gridCol w="2202722">
                  <a:extLst>
                    <a:ext uri="{9D8B030D-6E8A-4147-A177-3AD203B41FA5}">
                      <a16:colId xmlns:a16="http://schemas.microsoft.com/office/drawing/2014/main" val="1962419652"/>
                    </a:ext>
                  </a:extLst>
                </a:gridCol>
                <a:gridCol w="2202722">
                  <a:extLst>
                    <a:ext uri="{9D8B030D-6E8A-4147-A177-3AD203B41FA5}">
                      <a16:colId xmlns:a16="http://schemas.microsoft.com/office/drawing/2014/main" val="1450388551"/>
                    </a:ext>
                  </a:extLst>
                </a:gridCol>
              </a:tblGrid>
              <a:tr h="509568"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en-US" altLang="ko-KR" sz="11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73</a:t>
                      </a:r>
                      <a:r>
                        <a:rPr kumimoji="1" lang="ko-KR" altLang="en-US" sz="11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기 </a:t>
                      </a:r>
                      <a:r>
                        <a:rPr kumimoji="1" lang="en-US" altLang="ko-KR" sz="11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0</a:t>
                      </a:r>
                      <a:r>
                        <a:rPr kumimoji="1" lang="ko-KR" altLang="en-US" sz="11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원</a:t>
                      </a:r>
                      <a:endParaRPr kumimoji="1" lang="en-US" altLang="ko-KR" sz="1100" b="1" spc="-15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ko-KR" altLang="en-US" sz="16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간부 미래패스</a:t>
                      </a:r>
                      <a:endParaRPr kumimoji="1" lang="en-US" altLang="ko-KR" sz="1600" b="1" spc="-15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en-US" altLang="ko-KR" sz="11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73</a:t>
                      </a:r>
                      <a:r>
                        <a:rPr kumimoji="1" lang="ko-KR" altLang="en-US" sz="11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기</a:t>
                      </a:r>
                      <a:endParaRPr kumimoji="1" lang="en-US" altLang="ko-KR" sz="1100" b="1" spc="-15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ko-KR" altLang="en-US" sz="16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간부 미래패스</a:t>
                      </a:r>
                      <a:endParaRPr kumimoji="1" lang="en-US" altLang="ko-KR" sz="1600" b="1" spc="-15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100" b="1" i="0" u="none" strike="noStrike" kern="1200" cap="none" spc="-15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간부</a:t>
                      </a:r>
                      <a:r>
                        <a:rPr kumimoji="1" lang="en-US" altLang="ko-KR" sz="1100" b="1" i="0" u="none" strike="noStrike" kern="1200" cap="none" spc="-15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+</a:t>
                      </a:r>
                      <a:r>
                        <a:rPr kumimoji="1" lang="ko-KR" altLang="en-US" sz="1100" b="1" i="0" u="none" strike="noStrike" kern="1200" cap="none" spc="-15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순경 통합</a:t>
                      </a:r>
                      <a:endParaRPr kumimoji="1" lang="en-US" altLang="ko-KR" sz="1100" b="1" i="0" u="none" strike="noStrike" kern="1200" cap="none" spc="-15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600" b="1" i="0" u="none" strike="noStrike" kern="1200" cap="none" spc="-15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미래패스</a:t>
                      </a:r>
                      <a:endParaRPr kumimoji="1" lang="en-US" altLang="ko-KR" sz="1600" b="1" i="0" u="none" strike="noStrike" kern="1200" cap="none" spc="-15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3252749"/>
                  </a:ext>
                </a:extLst>
              </a:tr>
              <a:tr h="3698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수강 강좌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경찰 간부 전 강좌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경찰 간부 전 강좌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spc="-15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경찰 간부</a:t>
                      </a:r>
                      <a:r>
                        <a:rPr kumimoji="1" lang="en-US" altLang="ko-KR" sz="1200" b="0" i="0" u="none" strike="noStrike" kern="1200" cap="none" spc="-15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+</a:t>
                      </a:r>
                      <a:r>
                        <a:rPr kumimoji="1" lang="ko-KR" altLang="en-US" sz="1200" b="0" i="0" u="none" strike="noStrike" kern="1200" cap="none" spc="-15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일반 순경 전 강좌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122187"/>
                  </a:ext>
                </a:extLst>
              </a:tr>
              <a:tr h="3698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수강 기간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~23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31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일까지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~23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31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일까지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~23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31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일까지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3073602"/>
                  </a:ext>
                </a:extLst>
              </a:tr>
              <a:tr h="3698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환급 혜택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O</a:t>
                      </a: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최종 합격 시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100%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환급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171864"/>
                  </a:ext>
                </a:extLst>
              </a:tr>
              <a:tr h="1849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학습 포인트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736736"/>
                  </a:ext>
                </a:extLst>
              </a:tr>
              <a:tr h="1849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이 벤 </a:t>
                      </a:r>
                      <a:r>
                        <a:rPr lang="ko-KR" altLang="en-US" sz="1200" b="1" dirty="0" err="1">
                          <a:latin typeface="+mn-ea"/>
                          <a:ea typeface="+mn-ea"/>
                        </a:rPr>
                        <a:t>트</a:t>
                      </a:r>
                      <a:endParaRPr lang="ko-KR" altLang="en-US" sz="1200" b="1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6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누구나 </a:t>
                      </a:r>
                      <a:r>
                        <a:rPr kumimoji="1" lang="en-US" altLang="ko-KR" sz="16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30</a:t>
                      </a:r>
                      <a:r>
                        <a:rPr kumimoji="1" lang="ko-KR" altLang="en-US" sz="16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만원 할인</a:t>
                      </a:r>
                      <a:r>
                        <a:rPr kumimoji="1" lang="en-US" altLang="ko-KR" sz="16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!</a:t>
                      </a:r>
                      <a:endParaRPr kumimoji="1" lang="ko-KR" altLang="en-US" sz="1600" b="1" spc="-15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889303"/>
                  </a:ext>
                </a:extLst>
              </a:tr>
              <a:tr h="853783">
                <a:tc>
                  <a:txBody>
                    <a:bodyPr/>
                    <a:lstStyle/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ko-KR" altLang="en-US" sz="12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포인트 적용 시</a:t>
                      </a:r>
                      <a:endParaRPr kumimoji="1" lang="en-US" altLang="ko-KR" sz="1200" b="1" spc="-15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ko-KR" altLang="en-US" sz="1200" b="1" spc="-150" dirty="0" err="1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혜택가</a:t>
                      </a:r>
                      <a:endParaRPr kumimoji="1" lang="ko-KR" altLang="en-US" sz="1200" b="1" spc="-15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4227475"/>
                  </a:ext>
                </a:extLst>
              </a:tr>
            </a:tbl>
          </a:graphicData>
        </a:graphic>
      </p:graphicFrame>
      <p:sp>
        <p:nvSpPr>
          <p:cNvPr id="107" name="TextBox 106">
            <a:extLst>
              <a:ext uri="{FF2B5EF4-FFF2-40B4-BE49-F238E27FC236}">
                <a16:creationId xmlns:a16="http://schemas.microsoft.com/office/drawing/2014/main" id="{5A661925-0B12-C23A-F9A4-F6C69D1B327D}"/>
              </a:ext>
            </a:extLst>
          </p:cNvPr>
          <p:cNvSpPr txBox="1"/>
          <p:nvPr/>
        </p:nvSpPr>
        <p:spPr>
          <a:xfrm>
            <a:off x="2529650" y="1910340"/>
            <a:ext cx="14638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*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불합격 인증 시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24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시험까지 연장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9ADDA298-09FB-1E46-AC6F-0393AD3568BD}"/>
              </a:ext>
            </a:extLst>
          </p:cNvPr>
          <p:cNvSpPr txBox="1"/>
          <p:nvPr/>
        </p:nvSpPr>
        <p:spPr>
          <a:xfrm>
            <a:off x="983235" y="398353"/>
            <a:ext cx="7206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최단기</a:t>
            </a:r>
            <a:r>
              <a:rPr lang="en-US" altLang="ko-KR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X</a:t>
            </a:r>
            <a:r>
              <a:rPr lang="ko-KR" altLang="en-US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고득점 합격</a:t>
            </a:r>
            <a:r>
              <a:rPr lang="en-US" altLang="ko-KR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 </a:t>
            </a:r>
            <a:r>
              <a:rPr lang="ko-KR" altLang="en-US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경찰 간부 미래패스 한눈에 보기</a:t>
            </a:r>
            <a:r>
              <a:rPr lang="en-US" altLang="ko-KR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  <a:endParaRPr lang="ko-KR" altLang="en-US" sz="24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모서리가 둥근 직사각형 54">
            <a:extLst>
              <a:ext uri="{FF2B5EF4-FFF2-40B4-BE49-F238E27FC236}">
                <a16:creationId xmlns:a16="http://schemas.microsoft.com/office/drawing/2014/main" id="{4916162D-DAF3-3EF0-B7E1-3D30AB9F4A17}"/>
              </a:ext>
            </a:extLst>
          </p:cNvPr>
          <p:cNvSpPr/>
          <p:nvPr/>
        </p:nvSpPr>
        <p:spPr>
          <a:xfrm>
            <a:off x="2564986" y="4911417"/>
            <a:ext cx="4098282" cy="4335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endParaRPr lang="ko-KR" altLang="en-US" sz="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2BFA04-234F-4A9B-6EC0-61511108771D}"/>
              </a:ext>
            </a:extLst>
          </p:cNvPr>
          <p:cNvSpPr txBox="1"/>
          <p:nvPr/>
        </p:nvSpPr>
        <p:spPr>
          <a:xfrm>
            <a:off x="3300494" y="4915537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spc="-150" dirty="0">
                <a:latin typeface="+mn-ea"/>
              </a:rPr>
              <a:t>수강 신청 바로가기 </a:t>
            </a:r>
            <a:r>
              <a:rPr lang="en-US" altLang="ko-KR" b="1" spc="-150" dirty="0">
                <a:latin typeface="+mn-ea"/>
              </a:rPr>
              <a:t>&gt;</a:t>
            </a:r>
            <a:endParaRPr lang="ko-KR" altLang="en-US" b="1" spc="-150" dirty="0">
              <a:latin typeface="+mn-ea"/>
            </a:endParaRPr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E48B3057-0C3B-4687-68E1-BD29E3F04DAD}"/>
              </a:ext>
            </a:extLst>
          </p:cNvPr>
          <p:cNvSpPr/>
          <p:nvPr/>
        </p:nvSpPr>
        <p:spPr>
          <a:xfrm>
            <a:off x="6564564" y="4911416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E80C559-F400-FEAD-8D3E-31E8F5491CAC}"/>
              </a:ext>
            </a:extLst>
          </p:cNvPr>
          <p:cNvSpPr txBox="1"/>
          <p:nvPr/>
        </p:nvSpPr>
        <p:spPr>
          <a:xfrm>
            <a:off x="3034036" y="3811954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4E668B5-142F-377B-653B-5802FF379482}"/>
              </a:ext>
            </a:extLst>
          </p:cNvPr>
          <p:cNvSpPr txBox="1"/>
          <p:nvPr/>
        </p:nvSpPr>
        <p:spPr>
          <a:xfrm>
            <a:off x="2818141" y="3388305"/>
            <a:ext cx="733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1,490,000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6B56A3ED-E11F-0FC8-80DA-0D3A3C81EF8F}"/>
              </a:ext>
            </a:extLst>
          </p:cNvPr>
          <p:cNvCxnSpPr>
            <a:cxnSpLocks/>
          </p:cNvCxnSpPr>
          <p:nvPr/>
        </p:nvCxnSpPr>
        <p:spPr>
          <a:xfrm>
            <a:off x="2949221" y="3506830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화살표 연결선 95">
            <a:extLst>
              <a:ext uri="{FF2B5EF4-FFF2-40B4-BE49-F238E27FC236}">
                <a16:creationId xmlns:a16="http://schemas.microsoft.com/office/drawing/2014/main" id="{FDEC2EC2-9035-08BF-2F0A-3BB535B2053A}"/>
              </a:ext>
            </a:extLst>
          </p:cNvPr>
          <p:cNvCxnSpPr>
            <a:cxnSpLocks/>
          </p:cNvCxnSpPr>
          <p:nvPr/>
        </p:nvCxnSpPr>
        <p:spPr>
          <a:xfrm flipH="1">
            <a:off x="3213607" y="3506830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730A2A8C-66A0-96D1-31F1-8ED8F044D738}"/>
              </a:ext>
            </a:extLst>
          </p:cNvPr>
          <p:cNvSpPr txBox="1"/>
          <p:nvPr/>
        </p:nvSpPr>
        <p:spPr>
          <a:xfrm>
            <a:off x="2896415" y="3606528"/>
            <a:ext cx="10214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1,190,000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98" name="모서리가 둥근 직사각형 93">
            <a:extLst>
              <a:ext uri="{FF2B5EF4-FFF2-40B4-BE49-F238E27FC236}">
                <a16:creationId xmlns:a16="http://schemas.microsoft.com/office/drawing/2014/main" id="{CC859950-8AC6-FF29-E12D-479050B766AD}"/>
              </a:ext>
            </a:extLst>
          </p:cNvPr>
          <p:cNvSpPr/>
          <p:nvPr/>
        </p:nvSpPr>
        <p:spPr>
          <a:xfrm>
            <a:off x="2488082" y="3697895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99" name="모서리가 둥근 직사각형 93">
            <a:extLst>
              <a:ext uri="{FF2B5EF4-FFF2-40B4-BE49-F238E27FC236}">
                <a16:creationId xmlns:a16="http://schemas.microsoft.com/office/drawing/2014/main" id="{848C8ACE-DF40-9DF2-E817-8D5084D3AD13}"/>
              </a:ext>
            </a:extLst>
          </p:cNvPr>
          <p:cNvSpPr/>
          <p:nvPr/>
        </p:nvSpPr>
        <p:spPr>
          <a:xfrm>
            <a:off x="2488082" y="3907755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83FD240A-E468-5E69-0E2D-4429CF2E5E0A}"/>
              </a:ext>
            </a:extLst>
          </p:cNvPr>
          <p:cNvSpPr txBox="1"/>
          <p:nvPr/>
        </p:nvSpPr>
        <p:spPr>
          <a:xfrm>
            <a:off x="3034035" y="4012755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02" name="모서리가 둥근 직사각형 93">
            <a:extLst>
              <a:ext uri="{FF2B5EF4-FFF2-40B4-BE49-F238E27FC236}">
                <a16:creationId xmlns:a16="http://schemas.microsoft.com/office/drawing/2014/main" id="{EA7B455F-C686-24B0-1FC5-E53137AA2FF0}"/>
              </a:ext>
            </a:extLst>
          </p:cNvPr>
          <p:cNvSpPr/>
          <p:nvPr/>
        </p:nvSpPr>
        <p:spPr>
          <a:xfrm>
            <a:off x="2488082" y="4108556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45448BF-85B9-526D-2AA7-612F78C55C73}"/>
              </a:ext>
            </a:extLst>
          </p:cNvPr>
          <p:cNvSpPr txBox="1"/>
          <p:nvPr/>
        </p:nvSpPr>
        <p:spPr>
          <a:xfrm>
            <a:off x="2488082" y="4259643"/>
            <a:ext cx="696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최종</a:t>
            </a:r>
            <a:endParaRPr kumimoji="1" lang="en-US" altLang="ko-KR" sz="1400" b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합격 시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47A5AE03-5F61-5AE5-B3F2-A48C9D23B507}"/>
              </a:ext>
            </a:extLst>
          </p:cNvPr>
          <p:cNvSpPr txBox="1"/>
          <p:nvPr/>
        </p:nvSpPr>
        <p:spPr>
          <a:xfrm>
            <a:off x="3150639" y="4248541"/>
            <a:ext cx="397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i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0</a:t>
            </a:r>
            <a:endParaRPr kumimoji="1" lang="ko-KR" altLang="en-US" sz="3200" b="1" i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BC2261F-F089-AD8E-EB1C-33AF15A46134}"/>
              </a:ext>
            </a:extLst>
          </p:cNvPr>
          <p:cNvSpPr txBox="1"/>
          <p:nvPr/>
        </p:nvSpPr>
        <p:spPr>
          <a:xfrm>
            <a:off x="3438783" y="4485143"/>
            <a:ext cx="341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원</a:t>
            </a:r>
            <a:endParaRPr kumimoji="1" lang="ko-KR" altLang="en-US" sz="1400" b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89C021E-BEA1-A3C2-9C7C-D8C4A22BC4B9}"/>
              </a:ext>
            </a:extLst>
          </p:cNvPr>
          <p:cNvSpPr txBox="1"/>
          <p:nvPr/>
        </p:nvSpPr>
        <p:spPr>
          <a:xfrm>
            <a:off x="5277540" y="3778173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B3B6966F-C552-AB88-F0C4-7D64A2AE55A4}"/>
              </a:ext>
            </a:extLst>
          </p:cNvPr>
          <p:cNvSpPr txBox="1"/>
          <p:nvPr/>
        </p:nvSpPr>
        <p:spPr>
          <a:xfrm>
            <a:off x="5170120" y="3354524"/>
            <a:ext cx="7254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1,190,000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5A4CBE7E-21D1-E09B-9EA5-16721D5D142A}"/>
              </a:ext>
            </a:extLst>
          </p:cNvPr>
          <p:cNvCxnSpPr>
            <a:cxnSpLocks/>
          </p:cNvCxnSpPr>
          <p:nvPr/>
        </p:nvCxnSpPr>
        <p:spPr>
          <a:xfrm>
            <a:off x="5199856" y="3473049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9E6ECA4E-06CF-4EC7-F341-B9381235B5DB}"/>
              </a:ext>
            </a:extLst>
          </p:cNvPr>
          <p:cNvSpPr txBox="1"/>
          <p:nvPr/>
        </p:nvSpPr>
        <p:spPr>
          <a:xfrm>
            <a:off x="5277540" y="3572747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20" name="모서리가 둥근 직사각형 93">
            <a:extLst>
              <a:ext uri="{FF2B5EF4-FFF2-40B4-BE49-F238E27FC236}">
                <a16:creationId xmlns:a16="http://schemas.microsoft.com/office/drawing/2014/main" id="{08C58342-75C8-861E-D54F-2312D3782F9A}"/>
              </a:ext>
            </a:extLst>
          </p:cNvPr>
          <p:cNvSpPr/>
          <p:nvPr/>
        </p:nvSpPr>
        <p:spPr>
          <a:xfrm>
            <a:off x="4792008" y="3664114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121" name="모서리가 둥근 직사각형 93">
            <a:extLst>
              <a:ext uri="{FF2B5EF4-FFF2-40B4-BE49-F238E27FC236}">
                <a16:creationId xmlns:a16="http://schemas.microsoft.com/office/drawing/2014/main" id="{5FB7EA97-CBF0-95AF-9766-3DB15ABCC997}"/>
              </a:ext>
            </a:extLst>
          </p:cNvPr>
          <p:cNvSpPr/>
          <p:nvPr/>
        </p:nvSpPr>
        <p:spPr>
          <a:xfrm>
            <a:off x="4792008" y="3873974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D7C17FCD-1775-00AD-D0FC-8BF0B1AB6A33}"/>
              </a:ext>
            </a:extLst>
          </p:cNvPr>
          <p:cNvSpPr txBox="1"/>
          <p:nvPr/>
        </p:nvSpPr>
        <p:spPr>
          <a:xfrm>
            <a:off x="5277540" y="3978974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23" name="모서리가 둥근 직사각형 93">
            <a:extLst>
              <a:ext uri="{FF2B5EF4-FFF2-40B4-BE49-F238E27FC236}">
                <a16:creationId xmlns:a16="http://schemas.microsoft.com/office/drawing/2014/main" id="{D183AD26-9849-0D0F-1691-6093C92F1030}"/>
              </a:ext>
            </a:extLst>
          </p:cNvPr>
          <p:cNvSpPr/>
          <p:nvPr/>
        </p:nvSpPr>
        <p:spPr>
          <a:xfrm>
            <a:off x="4792008" y="4074775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</a:p>
        </p:txBody>
      </p:sp>
      <p:cxnSp>
        <p:nvCxnSpPr>
          <p:cNvPr id="124" name="직선 화살표 연결선 123">
            <a:extLst>
              <a:ext uri="{FF2B5EF4-FFF2-40B4-BE49-F238E27FC236}">
                <a16:creationId xmlns:a16="http://schemas.microsoft.com/office/drawing/2014/main" id="{DECA6EE6-D3B8-3372-691C-FA511ADF9376}"/>
              </a:ext>
            </a:extLst>
          </p:cNvPr>
          <p:cNvCxnSpPr>
            <a:cxnSpLocks/>
          </p:cNvCxnSpPr>
          <p:nvPr/>
        </p:nvCxnSpPr>
        <p:spPr>
          <a:xfrm flipH="1">
            <a:off x="5464242" y="3473049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6725CE65-AD2A-F253-8406-98ADEA25DF23}"/>
              </a:ext>
            </a:extLst>
          </p:cNvPr>
          <p:cNvSpPr txBox="1"/>
          <p:nvPr/>
        </p:nvSpPr>
        <p:spPr>
          <a:xfrm>
            <a:off x="7343863" y="3354524"/>
            <a:ext cx="7582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1,290,000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126" name="직선 연결선 125">
            <a:extLst>
              <a:ext uri="{FF2B5EF4-FFF2-40B4-BE49-F238E27FC236}">
                <a16:creationId xmlns:a16="http://schemas.microsoft.com/office/drawing/2014/main" id="{FD6FD9EE-3266-DEB4-E293-A2EC1C6241D3}"/>
              </a:ext>
            </a:extLst>
          </p:cNvPr>
          <p:cNvCxnSpPr>
            <a:cxnSpLocks/>
          </p:cNvCxnSpPr>
          <p:nvPr/>
        </p:nvCxnSpPr>
        <p:spPr>
          <a:xfrm>
            <a:off x="7373599" y="3473049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2BC86BF9-0F99-CE85-67D8-6F286E983176}"/>
              </a:ext>
            </a:extLst>
          </p:cNvPr>
          <p:cNvSpPr txBox="1"/>
          <p:nvPr/>
        </p:nvSpPr>
        <p:spPr>
          <a:xfrm>
            <a:off x="7451283" y="3572747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28" name="모서리가 둥근 직사각형 93">
            <a:extLst>
              <a:ext uri="{FF2B5EF4-FFF2-40B4-BE49-F238E27FC236}">
                <a16:creationId xmlns:a16="http://schemas.microsoft.com/office/drawing/2014/main" id="{98B367AA-983A-F97D-E8B4-973F84A8C1C2}"/>
              </a:ext>
            </a:extLst>
          </p:cNvPr>
          <p:cNvSpPr/>
          <p:nvPr/>
        </p:nvSpPr>
        <p:spPr>
          <a:xfrm>
            <a:off x="6965751" y="3664114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A65C0E7-4A45-1E0F-4A9F-58E63A2E2BA5}"/>
              </a:ext>
            </a:extLst>
          </p:cNvPr>
          <p:cNvSpPr txBox="1"/>
          <p:nvPr/>
        </p:nvSpPr>
        <p:spPr>
          <a:xfrm>
            <a:off x="7451283" y="3775552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30" name="모서리가 둥근 직사각형 93">
            <a:extLst>
              <a:ext uri="{FF2B5EF4-FFF2-40B4-BE49-F238E27FC236}">
                <a16:creationId xmlns:a16="http://schemas.microsoft.com/office/drawing/2014/main" id="{F584A90A-2765-091A-A99C-1FAE497ABA21}"/>
              </a:ext>
            </a:extLst>
          </p:cNvPr>
          <p:cNvSpPr/>
          <p:nvPr/>
        </p:nvSpPr>
        <p:spPr>
          <a:xfrm>
            <a:off x="6965751" y="3871353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</a:p>
        </p:txBody>
      </p:sp>
      <p:cxnSp>
        <p:nvCxnSpPr>
          <p:cNvPr id="131" name="직선 화살표 연결선 130">
            <a:extLst>
              <a:ext uri="{FF2B5EF4-FFF2-40B4-BE49-F238E27FC236}">
                <a16:creationId xmlns:a16="http://schemas.microsoft.com/office/drawing/2014/main" id="{6135C493-DC7C-DBAE-FC6F-9BE34E14996A}"/>
              </a:ext>
            </a:extLst>
          </p:cNvPr>
          <p:cNvCxnSpPr>
            <a:cxnSpLocks/>
          </p:cNvCxnSpPr>
          <p:nvPr/>
        </p:nvCxnSpPr>
        <p:spPr>
          <a:xfrm flipH="1">
            <a:off x="7637985" y="3473049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id="{37E55788-1721-2313-88FE-96D91BCFCC36}"/>
              </a:ext>
            </a:extLst>
          </p:cNvPr>
          <p:cNvSpPr txBox="1"/>
          <p:nvPr/>
        </p:nvSpPr>
        <p:spPr>
          <a:xfrm>
            <a:off x="2839471" y="2778615"/>
            <a:ext cx="9220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</a:t>
            </a:r>
            <a:endParaRPr kumimoji="1" lang="ko-KR" altLang="en-US" sz="8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FD18978C-A650-67E3-0698-B0E34EF89815}"/>
              </a:ext>
            </a:extLst>
          </p:cNvPr>
          <p:cNvSpPr txBox="1"/>
          <p:nvPr/>
        </p:nvSpPr>
        <p:spPr>
          <a:xfrm>
            <a:off x="5030099" y="2778615"/>
            <a:ext cx="90441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</a:t>
            </a:r>
            <a:endParaRPr kumimoji="1" lang="ko-KR" altLang="en-US" sz="8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96E8D87-3102-873D-5CCC-399BE2B0A50F}"/>
              </a:ext>
            </a:extLst>
          </p:cNvPr>
          <p:cNvSpPr txBox="1"/>
          <p:nvPr/>
        </p:nvSpPr>
        <p:spPr>
          <a:xfrm>
            <a:off x="7367413" y="2778615"/>
            <a:ext cx="5934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</a:t>
            </a:r>
            <a:endParaRPr kumimoji="1" lang="ko-KR" altLang="en-US" sz="8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0934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9757266"/>
              </p:ext>
            </p:extLst>
          </p:nvPr>
        </p:nvGraphicFramePr>
        <p:xfrm>
          <a:off x="9430473" y="1"/>
          <a:ext cx="2761527" cy="286952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교수 </a:t>
                      </a:r>
                      <a:r>
                        <a:rPr kumimoji="1" lang="ko-KR" altLang="en-US" sz="800" b="0" i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슬로건 내용 보이도록 </a:t>
                      </a:r>
                      <a:r>
                        <a:rPr kumimoji="1" lang="ko-KR" altLang="en-US" sz="800" b="0" i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요청드립니다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샘플 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url: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https://www.modoogong.com/promotion/HYEJAPASS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&gt;&gt;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교수 선택에 따른 슬로건 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PPT 11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페이지 참고</a:t>
                      </a: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9E632B8-0309-4250-FC43-F1D92A6C7782}"/>
              </a:ext>
            </a:extLst>
          </p:cNvPr>
          <p:cNvSpPr/>
          <p:nvPr/>
        </p:nvSpPr>
        <p:spPr>
          <a:xfrm>
            <a:off x="639233" y="753218"/>
            <a:ext cx="8099660" cy="1155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67AC8C4-3FEB-EDDB-1109-5B33DB0E647D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9D1B44-6704-7B4D-5DBF-71F32E407AB5}"/>
              </a:ext>
            </a:extLst>
          </p:cNvPr>
          <p:cNvSpPr txBox="1"/>
          <p:nvPr/>
        </p:nvSpPr>
        <p:spPr>
          <a:xfrm>
            <a:off x="1723522" y="838798"/>
            <a:ext cx="639469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solidFill>
                  <a:schemeClr val="bg1"/>
                </a:solidFill>
                <a:latin typeface="+mn-ea"/>
              </a:rPr>
              <a:t>합격할 때까지 완벽하게 책임지는 미래인재경찰</a:t>
            </a:r>
            <a:r>
              <a:rPr lang="en-US" altLang="ko-KR" sz="2400" b="1" spc="-150" dirty="0">
                <a:solidFill>
                  <a:schemeClr val="bg1"/>
                </a:solidFill>
                <a:latin typeface="+mn-ea"/>
              </a:rPr>
              <a:t>!</a:t>
            </a:r>
          </a:p>
          <a:p>
            <a:pPr algn="ctr"/>
            <a:r>
              <a:rPr lang="ko-KR" altLang="en-US" sz="2800" b="1" spc="-150" dirty="0">
                <a:solidFill>
                  <a:schemeClr val="bg1"/>
                </a:solidFill>
                <a:latin typeface="+mn-ea"/>
              </a:rPr>
              <a:t>왜 </a:t>
            </a:r>
            <a:r>
              <a:rPr lang="ko-KR" altLang="en-US" sz="2800" b="1" spc="-150" dirty="0" err="1">
                <a:solidFill>
                  <a:schemeClr val="bg1"/>
                </a:solidFill>
                <a:latin typeface="+mn-ea"/>
              </a:rPr>
              <a:t>미래패스인가</a:t>
            </a:r>
            <a:r>
              <a:rPr lang="en-US" altLang="ko-KR" sz="2800" b="1" spc="-150" dirty="0">
                <a:solidFill>
                  <a:schemeClr val="bg1"/>
                </a:solidFill>
                <a:latin typeface="+mn-ea"/>
              </a:rPr>
              <a:t>?</a:t>
            </a:r>
            <a:endParaRPr lang="ko-KR" altLang="en-US" sz="2800" b="1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7554BC4-4190-FA7F-8D88-7BB67F2799DC}"/>
              </a:ext>
            </a:extLst>
          </p:cNvPr>
          <p:cNvSpPr/>
          <p:nvPr/>
        </p:nvSpPr>
        <p:spPr>
          <a:xfrm>
            <a:off x="1444859" y="2071274"/>
            <a:ext cx="6488408" cy="8723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DE6CDB-8E21-62E6-453A-5ED47E1EE129}"/>
              </a:ext>
            </a:extLst>
          </p:cNvPr>
          <p:cNvSpPr txBox="1"/>
          <p:nvPr/>
        </p:nvSpPr>
        <p:spPr>
          <a:xfrm>
            <a:off x="2253375" y="2049998"/>
            <a:ext cx="49616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150" dirty="0">
                <a:latin typeface="+mn-ea"/>
              </a:rPr>
              <a:t>수험생의 합격만을 생각하며 완성된</a:t>
            </a:r>
            <a:endParaRPr lang="en-US" altLang="ko-KR" sz="2400" b="1" spc="-150" dirty="0">
              <a:latin typeface="+mn-ea"/>
            </a:endParaRPr>
          </a:p>
          <a:p>
            <a:pPr algn="ctr"/>
            <a:r>
              <a:rPr lang="ko-KR" altLang="en-US" sz="2400" b="1" spc="-150" dirty="0">
                <a:latin typeface="+mn-ea"/>
              </a:rPr>
              <a:t>합격할 수밖에 없는 최강 합격 라인업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7F6C01F-686A-FC38-3A05-D4BA3FA183EC}"/>
              </a:ext>
            </a:extLst>
          </p:cNvPr>
          <p:cNvSpPr/>
          <p:nvPr/>
        </p:nvSpPr>
        <p:spPr>
          <a:xfrm>
            <a:off x="1535099" y="2990295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01F6B76-86F1-AAEC-705A-D7DA36A7207C}"/>
              </a:ext>
            </a:extLst>
          </p:cNvPr>
          <p:cNvSpPr/>
          <p:nvPr/>
        </p:nvSpPr>
        <p:spPr>
          <a:xfrm>
            <a:off x="3109293" y="2990295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1DDED21-7FEB-1D7D-4973-6D639512529E}"/>
              </a:ext>
            </a:extLst>
          </p:cNvPr>
          <p:cNvSpPr/>
          <p:nvPr/>
        </p:nvSpPr>
        <p:spPr>
          <a:xfrm>
            <a:off x="4678653" y="2990295"/>
            <a:ext cx="1270656" cy="1714500"/>
          </a:xfrm>
          <a:prstGeom prst="round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A583619-6C61-713F-9FA1-35ADE9B69371}"/>
              </a:ext>
            </a:extLst>
          </p:cNvPr>
          <p:cNvSpPr/>
          <p:nvPr/>
        </p:nvSpPr>
        <p:spPr>
          <a:xfrm>
            <a:off x="6198917" y="2990295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1B6CA90-1361-B53B-C30B-DF459B4ADDFF}"/>
              </a:ext>
            </a:extLst>
          </p:cNvPr>
          <p:cNvSpPr/>
          <p:nvPr/>
        </p:nvSpPr>
        <p:spPr>
          <a:xfrm>
            <a:off x="1535099" y="4907843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E45ABB-3C9C-BCE9-54DA-D8E1A1F5C1DA}"/>
              </a:ext>
            </a:extLst>
          </p:cNvPr>
          <p:cNvSpPr txBox="1"/>
          <p:nvPr/>
        </p:nvSpPr>
        <p:spPr>
          <a:xfrm>
            <a:off x="4747450" y="4122989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헌법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전효진 교수님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94ECBA-72B0-D9E0-39F9-CB05C9FA6EB2}"/>
              </a:ext>
            </a:extLst>
          </p:cNvPr>
          <p:cNvSpPr txBox="1"/>
          <p:nvPr/>
        </p:nvSpPr>
        <p:spPr>
          <a:xfrm>
            <a:off x="3145296" y="4122989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경찰학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장정훈 교수님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69C338-B388-8663-8F28-D3AEE015EB5D}"/>
              </a:ext>
            </a:extLst>
          </p:cNvPr>
          <p:cNvSpPr txBox="1"/>
          <p:nvPr/>
        </p:nvSpPr>
        <p:spPr>
          <a:xfrm>
            <a:off x="1571761" y="4122989"/>
            <a:ext cx="1167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형사법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신광은 교수님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E6BB4A-3148-20B3-3B59-27F5EC30DE7E}"/>
              </a:ext>
            </a:extLst>
          </p:cNvPr>
          <p:cNvSpPr txBox="1"/>
          <p:nvPr/>
        </p:nvSpPr>
        <p:spPr>
          <a:xfrm>
            <a:off x="1562273" y="6040537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범죄학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박상민 교수님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70743E-5259-9550-E90A-7A0E66066835}"/>
              </a:ext>
            </a:extLst>
          </p:cNvPr>
          <p:cNvSpPr txBox="1"/>
          <p:nvPr/>
        </p:nvSpPr>
        <p:spPr>
          <a:xfrm>
            <a:off x="6305276" y="4122989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헌법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문태환 교수님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740E6F2-1E04-9013-014A-BEB08A5A4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17" y="2015608"/>
            <a:ext cx="470031" cy="606314"/>
          </a:xfrm>
          <a:prstGeom prst="rect">
            <a:avLst/>
          </a:prstGeom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994B38B-45EC-39E6-E4B6-27EE24428EA4}"/>
              </a:ext>
            </a:extLst>
          </p:cNvPr>
          <p:cNvSpPr/>
          <p:nvPr/>
        </p:nvSpPr>
        <p:spPr>
          <a:xfrm>
            <a:off x="3106876" y="4907843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09193C-420C-7ABC-661B-7E99C02116A2}"/>
              </a:ext>
            </a:extLst>
          </p:cNvPr>
          <p:cNvSpPr txBox="1"/>
          <p:nvPr/>
        </p:nvSpPr>
        <p:spPr>
          <a:xfrm>
            <a:off x="3134050" y="6040537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민법총칙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박효근</a:t>
            </a:r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 교수님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7C5CC5D-3873-7E78-0AF9-120C05A06213}"/>
              </a:ext>
            </a:extLst>
          </p:cNvPr>
          <p:cNvSpPr/>
          <p:nvPr/>
        </p:nvSpPr>
        <p:spPr>
          <a:xfrm>
            <a:off x="8244660" y="2534910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911F4FC8-DF56-3CEE-5473-AABCB957A673}"/>
              </a:ext>
            </a:extLst>
          </p:cNvPr>
          <p:cNvSpPr/>
          <p:nvPr/>
        </p:nvSpPr>
        <p:spPr>
          <a:xfrm>
            <a:off x="4667407" y="4907843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4EF7032-34F7-BDAD-48B5-0A626FE43374}"/>
              </a:ext>
            </a:extLst>
          </p:cNvPr>
          <p:cNvSpPr txBox="1"/>
          <p:nvPr/>
        </p:nvSpPr>
        <p:spPr>
          <a:xfrm>
            <a:off x="4694581" y="6040537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행정학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위계점</a:t>
            </a:r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 교수님</a:t>
            </a:r>
          </a:p>
        </p:txBody>
      </p:sp>
    </p:spTree>
    <p:extLst>
      <p:ext uri="{BB962C8B-B14F-4D97-AF65-F5344CB8AC3E}">
        <p14:creationId xmlns:p14="http://schemas.microsoft.com/office/powerpoint/2010/main" val="3986269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0F4AEE1-DBEE-6CB9-581E-DF9590ECF7C2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1" name="Group 87">
            <a:extLst>
              <a:ext uri="{FF2B5EF4-FFF2-40B4-BE49-F238E27FC236}">
                <a16:creationId xmlns:a16="http://schemas.microsoft.com/office/drawing/2014/main" id="{A253696E-FBD5-6C6D-E605-37B4E223A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579435"/>
              </p:ext>
            </p:extLst>
          </p:nvPr>
        </p:nvGraphicFramePr>
        <p:xfrm>
          <a:off x="9430473" y="1"/>
          <a:ext cx="2761527" cy="372296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신광은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 err="1">
                          <a:latin typeface="+mn-ea"/>
                        </a:rPr>
                        <a:t>교수홈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https://www.miraeij.com/police/professor/home/?c3RlYWNoZXJfZms9NDc=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신광은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>
                          <a:latin typeface="+mn-ea"/>
                        </a:rPr>
                        <a:t>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altLang="ko-KR" sz="800" b="0" dirty="0">
                          <a:latin typeface="+mn-ea"/>
                        </a:rPr>
                        <a:t>https://youtu.be/_4NibWYBgPE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endParaRPr lang="ko-KR" altLang="en-US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dirty="0">
                          <a:latin typeface="+mn-ea"/>
                        </a:rPr>
                        <a:t>장정훈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 err="1">
                          <a:latin typeface="+mn-ea"/>
                        </a:rPr>
                        <a:t>교수홈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/>
                        <a:t>https://www.miraeij.com/police/professor/home/?c3RlYWNoZXJfZms9NDg=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장정훈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>
                          <a:latin typeface="+mn-ea"/>
                        </a:rPr>
                        <a:t>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r>
                        <a:rPr lang="en-US" altLang="ko-KR" sz="800" dirty="0"/>
                        <a:t>https://youtu.be/m38mepsAu5Y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72" name="직사각형 71">
            <a:extLst>
              <a:ext uri="{FF2B5EF4-FFF2-40B4-BE49-F238E27FC236}">
                <a16:creationId xmlns:a16="http://schemas.microsoft.com/office/drawing/2014/main" id="{21121E74-82EA-8F48-3516-E2F1DD8AF2F0}"/>
              </a:ext>
            </a:extLst>
          </p:cNvPr>
          <p:cNvSpPr/>
          <p:nvPr/>
        </p:nvSpPr>
        <p:spPr>
          <a:xfrm>
            <a:off x="595352" y="431552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5EE6CB1-E146-CC3F-79A5-3816309D8BF0}"/>
              </a:ext>
            </a:extLst>
          </p:cNvPr>
          <p:cNvSpPr txBox="1"/>
          <p:nvPr/>
        </p:nvSpPr>
        <p:spPr>
          <a:xfrm>
            <a:off x="4698327" y="571719"/>
            <a:ext cx="27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>
                <a:effectLst/>
                <a:latin typeface="+mn-ea"/>
              </a:rPr>
              <a:t>고개를 들어 앞을 봐라</a:t>
            </a:r>
            <a:r>
              <a:rPr lang="en-US" altLang="ko-KR" b="1" i="0" dirty="0">
                <a:effectLst/>
                <a:latin typeface="+mn-ea"/>
              </a:rPr>
              <a:t>,</a:t>
            </a:r>
          </a:p>
          <a:p>
            <a:pPr algn="l"/>
            <a:r>
              <a:rPr lang="ko-KR" altLang="en-US" b="1" dirty="0">
                <a:latin typeface="+mn-ea"/>
              </a:rPr>
              <a:t>그 앞에 합격이 있다</a:t>
            </a:r>
            <a:r>
              <a:rPr lang="en-US" altLang="ko-KR" b="1" dirty="0">
                <a:latin typeface="+mn-ea"/>
              </a:rPr>
              <a:t>.</a:t>
            </a:r>
            <a:endParaRPr lang="ko-KR" altLang="en-US" b="1" i="0" dirty="0">
              <a:effectLst/>
              <a:latin typeface="+mn-ea"/>
            </a:endParaRPr>
          </a:p>
        </p:txBody>
      </p: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AD263C23-21A3-E961-F2E3-8484845B8AEA}"/>
              </a:ext>
            </a:extLst>
          </p:cNvPr>
          <p:cNvCxnSpPr/>
          <p:nvPr/>
        </p:nvCxnSpPr>
        <p:spPr>
          <a:xfrm>
            <a:off x="4550577" y="656210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29E0E531-2CF4-84D3-8A26-660F892D65DE}"/>
              </a:ext>
            </a:extLst>
          </p:cNvPr>
          <p:cNvSpPr txBox="1"/>
          <p:nvPr/>
        </p:nvSpPr>
        <p:spPr>
          <a:xfrm>
            <a:off x="3323344" y="2123444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형사법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i="0" dirty="0">
                <a:effectLst/>
                <a:latin typeface="+mn-ea"/>
              </a:rPr>
              <a:t>신광은</a:t>
            </a:r>
            <a:r>
              <a:rPr lang="ko-KR" altLang="en-US" b="1" i="0" dirty="0">
                <a:effectLst/>
                <a:latin typeface="+mn-ea"/>
              </a:rPr>
              <a:t> 교수님</a:t>
            </a: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0046CD04-3E68-F7D2-5B35-BD2F2038B7BD}"/>
              </a:ext>
            </a:extLst>
          </p:cNvPr>
          <p:cNvGrpSpPr/>
          <p:nvPr/>
        </p:nvGrpSpPr>
        <p:grpSpPr>
          <a:xfrm>
            <a:off x="5282654" y="2169260"/>
            <a:ext cx="333375" cy="333375"/>
            <a:chOff x="5238750" y="5295386"/>
            <a:chExt cx="400050" cy="400050"/>
          </a:xfrm>
        </p:grpSpPr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A51C1CED-A5CE-0575-8BED-7053262523C1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58C11010-A3CD-ED46-1072-C28FDC48D542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79" name="이등변 삼각형 78">
                <a:extLst>
                  <a:ext uri="{FF2B5EF4-FFF2-40B4-BE49-F238E27FC236}">
                    <a16:creationId xmlns:a16="http://schemas.microsoft.com/office/drawing/2014/main" id="{11697CDB-6735-77C0-D7CE-18775617AC42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직사각형 79">
                <a:extLst>
                  <a:ext uri="{FF2B5EF4-FFF2-40B4-BE49-F238E27FC236}">
                    <a16:creationId xmlns:a16="http://schemas.microsoft.com/office/drawing/2014/main" id="{8F37CA44-491E-6AEA-CEBC-C92603A7AA70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11E5D8EB-494D-5664-B97C-E951CE212CE7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82" name="타원 81">
            <a:extLst>
              <a:ext uri="{FF2B5EF4-FFF2-40B4-BE49-F238E27FC236}">
                <a16:creationId xmlns:a16="http://schemas.microsoft.com/office/drawing/2014/main" id="{A3DA9409-75B7-6919-BAE0-8EB4B21C6926}"/>
              </a:ext>
            </a:extLst>
          </p:cNvPr>
          <p:cNvSpPr/>
          <p:nvPr/>
        </p:nvSpPr>
        <p:spPr>
          <a:xfrm>
            <a:off x="5566536" y="1641144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3" name="그림 82">
            <a:extLst>
              <a:ext uri="{FF2B5EF4-FFF2-40B4-BE49-F238E27FC236}">
                <a16:creationId xmlns:a16="http://schemas.microsoft.com/office/drawing/2014/main" id="{B8B3912B-52D6-F72A-2B4C-C3A410D5A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163" y="706468"/>
            <a:ext cx="2294859" cy="2402648"/>
          </a:xfrm>
          <a:prstGeom prst="rect">
            <a:avLst/>
          </a:prstGeom>
        </p:spPr>
      </p:pic>
      <p:pic>
        <p:nvPicPr>
          <p:cNvPr id="84" name="그림 83">
            <a:extLst>
              <a:ext uri="{FF2B5EF4-FFF2-40B4-BE49-F238E27FC236}">
                <a16:creationId xmlns:a16="http://schemas.microsoft.com/office/drawing/2014/main" id="{04E54E98-3B6F-1625-1D59-7E8169061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186" y="1859281"/>
            <a:ext cx="2340717" cy="132721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30B94A88-555F-67AE-696E-E8FAC231FE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608" y="4897532"/>
            <a:ext cx="2273149" cy="126805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6E63AB3-A8AE-3E9B-D869-D2B5610E04AE}"/>
              </a:ext>
            </a:extLst>
          </p:cNvPr>
          <p:cNvSpPr/>
          <p:nvPr/>
        </p:nvSpPr>
        <p:spPr>
          <a:xfrm>
            <a:off x="595352" y="3502273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45E646-9691-A2F7-21E2-9D1564CDEA70}"/>
              </a:ext>
            </a:extLst>
          </p:cNvPr>
          <p:cNvSpPr txBox="1"/>
          <p:nvPr/>
        </p:nvSpPr>
        <p:spPr>
          <a:xfrm>
            <a:off x="4698326" y="3642440"/>
            <a:ext cx="3293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옳은 선택만이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b="1" i="0" dirty="0">
                <a:effectLst/>
                <a:latin typeface="+mn-ea"/>
              </a:rPr>
              <a:t>합격으로 가는 방향이다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9D4DB6F-8D1C-B14B-2795-441B320A0084}"/>
              </a:ext>
            </a:extLst>
          </p:cNvPr>
          <p:cNvCxnSpPr/>
          <p:nvPr/>
        </p:nvCxnSpPr>
        <p:spPr>
          <a:xfrm>
            <a:off x="4550577" y="3726931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62071219-6610-0686-173E-C09784558C0D}"/>
              </a:ext>
            </a:extLst>
          </p:cNvPr>
          <p:cNvGrpSpPr/>
          <p:nvPr/>
        </p:nvGrpSpPr>
        <p:grpSpPr>
          <a:xfrm>
            <a:off x="5471448" y="5239981"/>
            <a:ext cx="333375" cy="333375"/>
            <a:chOff x="5238750" y="5295386"/>
            <a:chExt cx="400050" cy="400050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8A949952-EEEE-88D9-66EC-4A6B99135C4C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E0CA3A5C-C596-59A5-8CC0-1EA8C89CE045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1DE9758-5637-BBD9-0C7B-4A5AFD15C389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55C6E14D-286B-DFE5-AECF-4153FA6570D6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BD17BE42-DA2B-B52E-B389-FC142DD2EF14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2E64D73-DF1F-B0DC-12F3-F0CAAB391A9A}"/>
              </a:ext>
            </a:extLst>
          </p:cNvPr>
          <p:cNvSpPr txBox="1"/>
          <p:nvPr/>
        </p:nvSpPr>
        <p:spPr>
          <a:xfrm>
            <a:off x="3323344" y="5075360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경찰학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dirty="0">
                <a:latin typeface="+mn-ea"/>
              </a:rPr>
              <a:t>장정훈</a:t>
            </a:r>
            <a:r>
              <a:rPr lang="ko-KR" altLang="en-US" b="1" i="0" dirty="0">
                <a:effectLst/>
                <a:latin typeface="+mn-ea"/>
              </a:rPr>
              <a:t> 교수님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7A5D0BF-4D93-9B6E-D222-00598C716A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437" y="3762229"/>
            <a:ext cx="2239040" cy="231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53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1737218-CBD0-6CAA-07AD-36F4FD943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186" y="1867747"/>
            <a:ext cx="2340717" cy="1323014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1B1375C-4289-63E6-7C96-441323E2801B}"/>
              </a:ext>
            </a:extLst>
          </p:cNvPr>
          <p:cNvSpPr/>
          <p:nvPr/>
        </p:nvSpPr>
        <p:spPr>
          <a:xfrm>
            <a:off x="234892" y="255373"/>
            <a:ext cx="8976219" cy="63719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4EA2F5E3-245C-6820-2AE3-5751B0B05C87}"/>
              </a:ext>
            </a:extLst>
          </p:cNvPr>
          <p:cNvSpPr/>
          <p:nvPr/>
        </p:nvSpPr>
        <p:spPr>
          <a:xfrm>
            <a:off x="595352" y="440018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8A5070A-63F2-5B44-6663-4D4D2418FD3D}"/>
              </a:ext>
            </a:extLst>
          </p:cNvPr>
          <p:cNvSpPr txBox="1"/>
          <p:nvPr/>
        </p:nvSpPr>
        <p:spPr>
          <a:xfrm>
            <a:off x="4698326" y="580185"/>
            <a:ext cx="3293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>
                <a:effectLst/>
                <a:latin typeface="+mn-ea"/>
              </a:rPr>
              <a:t>뜨겁게 몰입해</a:t>
            </a:r>
            <a:r>
              <a:rPr lang="en-US" altLang="ko-KR" b="1" i="0" dirty="0">
                <a:effectLst/>
                <a:latin typeface="+mn-ea"/>
              </a:rPr>
              <a:t>,</a:t>
            </a:r>
          </a:p>
          <a:p>
            <a:pPr algn="l"/>
            <a:r>
              <a:rPr lang="ko-KR" altLang="en-US" b="1" dirty="0">
                <a:latin typeface="+mn-ea"/>
              </a:rPr>
              <a:t>한 번에 합격하라</a:t>
            </a:r>
            <a:r>
              <a:rPr lang="en-US" altLang="ko-KR" b="1" dirty="0">
                <a:latin typeface="+mn-ea"/>
              </a:rPr>
              <a:t>!</a:t>
            </a:r>
            <a:endParaRPr lang="ko-KR" altLang="en-US" b="1" i="0" dirty="0">
              <a:effectLst/>
              <a:latin typeface="+mn-ea"/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62BE4743-8293-B4AC-4562-DBEFA3043E0E}"/>
              </a:ext>
            </a:extLst>
          </p:cNvPr>
          <p:cNvCxnSpPr/>
          <p:nvPr/>
        </p:nvCxnSpPr>
        <p:spPr>
          <a:xfrm>
            <a:off x="4550577" y="664676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FC13CE1A-BBA0-033F-2BA9-71476B6D2941}"/>
              </a:ext>
            </a:extLst>
          </p:cNvPr>
          <p:cNvGrpSpPr/>
          <p:nvPr/>
        </p:nvGrpSpPr>
        <p:grpSpPr>
          <a:xfrm>
            <a:off x="5471448" y="2177726"/>
            <a:ext cx="333375" cy="333375"/>
            <a:chOff x="5238750" y="5295386"/>
            <a:chExt cx="400050" cy="400050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91D49A97-9D07-00EB-195D-D399669046A8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DA6AA6C2-F471-66EF-2751-8B0CD66C598A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58" name="이등변 삼각형 57">
                <a:extLst>
                  <a:ext uri="{FF2B5EF4-FFF2-40B4-BE49-F238E27FC236}">
                    <a16:creationId xmlns:a16="http://schemas.microsoft.com/office/drawing/2014/main" id="{5B619B25-F782-BD19-4278-2B6B9FB95DFC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3386D479-A0A4-13BA-CA1D-DB28B77DDB57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28F51843-B878-070C-2F30-5BD516017CE2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2A6E20A5-91D0-1345-D1CA-C4A1459B0F23}"/>
              </a:ext>
            </a:extLst>
          </p:cNvPr>
          <p:cNvSpPr txBox="1"/>
          <p:nvPr/>
        </p:nvSpPr>
        <p:spPr>
          <a:xfrm>
            <a:off x="3323344" y="2099711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헌법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i="0" dirty="0">
                <a:effectLst/>
                <a:latin typeface="+mn-ea"/>
              </a:rPr>
              <a:t>전효진</a:t>
            </a:r>
            <a:r>
              <a:rPr lang="ko-KR" altLang="en-US" b="1" i="0" dirty="0">
                <a:effectLst/>
                <a:latin typeface="+mn-ea"/>
              </a:rPr>
              <a:t> 교수님</a:t>
            </a:r>
          </a:p>
        </p:txBody>
      </p:sp>
      <p:graphicFrame>
        <p:nvGraphicFramePr>
          <p:cNvPr id="68" name="Group 87">
            <a:extLst>
              <a:ext uri="{FF2B5EF4-FFF2-40B4-BE49-F238E27FC236}">
                <a16:creationId xmlns:a16="http://schemas.microsoft.com/office/drawing/2014/main" id="{5585EC2B-AD4F-2050-5D2C-0BD37EF7EA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225217"/>
              </p:ext>
            </p:extLst>
          </p:nvPr>
        </p:nvGraphicFramePr>
        <p:xfrm>
          <a:off x="9430473" y="1"/>
          <a:ext cx="2761527" cy="396680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전효진 </a:t>
                      </a:r>
                      <a:r>
                        <a:rPr lang="en-US" altLang="ko-KR" sz="800" dirty="0">
                          <a:latin typeface="+mn-ea"/>
                        </a:rPr>
                        <a:t>T</a:t>
                      </a:r>
                      <a:r>
                        <a:rPr lang="ko-KR" altLang="en-US" sz="800" dirty="0">
                          <a:latin typeface="+mn-ea"/>
                        </a:rPr>
                        <a:t> </a:t>
                      </a:r>
                      <a:r>
                        <a:rPr lang="ko-KR" altLang="en-US" sz="800" dirty="0" err="1">
                          <a:latin typeface="+mn-ea"/>
                        </a:rPr>
                        <a:t>교수홈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/>
                        <a:t>https://www.miraeij.com/police/professor/home/?c3RlYWNoZXJfZms9NDk=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전효진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>
                          <a:latin typeface="+mn-ea"/>
                        </a:rPr>
                        <a:t>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r>
                        <a:rPr lang="en-US" altLang="ko-KR" sz="800" dirty="0"/>
                        <a:t>https://youtu.be/WZlT-aR-kMQ</a:t>
                      </a:r>
                      <a:endParaRPr lang="ko-KR" altLang="en-US" sz="800" dirty="0"/>
                    </a:p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문태환 교수 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https://www.miraeij.com/police/professor/home/?c3RlYWNoZXJfZms9Njg=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문태환 교수 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r>
                        <a:rPr lang="en-US" altLang="ko-KR" sz="800" dirty="0"/>
                        <a:t>https://youtu.be/yR1MqsGN3Wg</a:t>
                      </a:r>
                      <a:endParaRPr lang="ko-KR" altLang="en-US" sz="800" dirty="0"/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0D41F9AE-336D-DB43-85F4-FB950AA34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425" y="664676"/>
            <a:ext cx="2271516" cy="244747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7C40347-8679-D821-01E6-A3211BC7C5DF}"/>
              </a:ext>
            </a:extLst>
          </p:cNvPr>
          <p:cNvSpPr/>
          <p:nvPr/>
        </p:nvSpPr>
        <p:spPr>
          <a:xfrm>
            <a:off x="595352" y="3548838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87181A7-2E90-E0B4-BAD5-A14DD2A45D39}"/>
              </a:ext>
            </a:extLst>
          </p:cNvPr>
          <p:cNvCxnSpPr/>
          <p:nvPr/>
        </p:nvCxnSpPr>
        <p:spPr>
          <a:xfrm>
            <a:off x="4550577" y="3773496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004611BB-B8E8-A43F-3782-F8906F392662}"/>
              </a:ext>
            </a:extLst>
          </p:cNvPr>
          <p:cNvGrpSpPr/>
          <p:nvPr/>
        </p:nvGrpSpPr>
        <p:grpSpPr>
          <a:xfrm>
            <a:off x="5471448" y="5286546"/>
            <a:ext cx="333375" cy="333375"/>
            <a:chOff x="5238750" y="5295386"/>
            <a:chExt cx="400050" cy="400050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66E4D863-30B8-29B9-1462-CCEDB2621AFA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60BD0010-6730-C547-6C71-B8C4D1D6BB4E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10" name="이등변 삼각형 9">
                <a:extLst>
                  <a:ext uri="{FF2B5EF4-FFF2-40B4-BE49-F238E27FC236}">
                    <a16:creationId xmlns:a16="http://schemas.microsoft.com/office/drawing/2014/main" id="{F1FF1A83-AB7A-5F2E-9CCF-073BB736B33E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71419476-4E85-C9C9-0D30-94AE0B1FF902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6963AA34-199A-3A6E-F86C-887343D79B70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52F69103-F343-D90C-E263-D6C787DF075F}"/>
              </a:ext>
            </a:extLst>
          </p:cNvPr>
          <p:cNvSpPr txBox="1"/>
          <p:nvPr/>
        </p:nvSpPr>
        <p:spPr>
          <a:xfrm>
            <a:off x="3323344" y="5121925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헌법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i="0" dirty="0">
                <a:effectLst/>
                <a:latin typeface="+mn-ea"/>
              </a:rPr>
              <a:t>문태환 </a:t>
            </a:r>
            <a:r>
              <a:rPr lang="ko-KR" altLang="en-US" b="1" i="0" dirty="0">
                <a:effectLst/>
                <a:latin typeface="+mn-ea"/>
              </a:rPr>
              <a:t>교수님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FED241-35EC-AB71-CAC7-8BD3051F8411}"/>
              </a:ext>
            </a:extLst>
          </p:cNvPr>
          <p:cNvSpPr txBox="1"/>
          <p:nvPr/>
        </p:nvSpPr>
        <p:spPr>
          <a:xfrm>
            <a:off x="4698326" y="3706051"/>
            <a:ext cx="3293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>
                <a:effectLst/>
                <a:latin typeface="+mn-ea"/>
              </a:rPr>
              <a:t>오늘을 견뎌라</a:t>
            </a:r>
            <a:r>
              <a:rPr lang="en-US" altLang="ko-KR" b="1" i="0" dirty="0">
                <a:effectLst/>
                <a:latin typeface="+mn-ea"/>
              </a:rPr>
              <a:t>,</a:t>
            </a:r>
          </a:p>
          <a:p>
            <a:pPr algn="l"/>
            <a:r>
              <a:rPr lang="ko-KR" altLang="en-US" b="1" i="0" dirty="0">
                <a:effectLst/>
                <a:latin typeface="+mn-ea"/>
              </a:rPr>
              <a:t>그리고 합격하라</a:t>
            </a:r>
            <a:r>
              <a:rPr lang="en-US" altLang="ko-KR" b="1" i="0" dirty="0">
                <a:effectLst/>
                <a:latin typeface="+mn-ea"/>
              </a:rPr>
              <a:t>!</a:t>
            </a:r>
            <a:endParaRPr lang="ko-KR" altLang="en-US" b="1" i="0" dirty="0">
              <a:effectLst/>
              <a:latin typeface="+mn-ea"/>
            </a:endParaRPr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BC224F30-B547-89CF-A053-CFB8292DBC8E}"/>
              </a:ext>
            </a:extLst>
          </p:cNvPr>
          <p:cNvSpPr/>
          <p:nvPr/>
        </p:nvSpPr>
        <p:spPr>
          <a:xfrm rot="5400000">
            <a:off x="7370764" y="5475685"/>
            <a:ext cx="135148" cy="11713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128CC40-F3C1-4809-07BD-913F6B1E82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797" y="3729814"/>
            <a:ext cx="2345413" cy="243855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68EE6C0-E57A-0F50-A0E3-0190B8B2AE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7264" y="5096275"/>
            <a:ext cx="2295937" cy="128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775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63342</TotalTime>
  <Words>2685</Words>
  <Application>Microsoft Office PowerPoint</Application>
  <PresentationFormat>와이드스크린</PresentationFormat>
  <Paragraphs>640</Paragraphs>
  <Slides>19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굴림</vt:lpstr>
      <vt:lpstr>Wingdings</vt:lpstr>
      <vt:lpstr>Arial</vt:lpstr>
      <vt:lpstr>맑은 고딕</vt:lpstr>
      <vt:lpstr>Modern H Medium</vt:lpstr>
      <vt:lpstr>HY헤드라인M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gb001</dc:creator>
  <cp:lastModifiedBy>User</cp:lastModifiedBy>
  <cp:revision>4897</cp:revision>
  <cp:lastPrinted>2023-03-07T02:43:49Z</cp:lastPrinted>
  <dcterms:created xsi:type="dcterms:W3CDTF">2015-11-11T05:38:26Z</dcterms:created>
  <dcterms:modified xsi:type="dcterms:W3CDTF">2023-03-08T03:00:22Z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C:\Users\한혜진\Downloads\180704_ 2019 실전력 PR 랜딩 페이지_HJH_v1.0.pptx</vt:lpwstr>
  </property>
</Properties>
</file>